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15" r:id="rId1"/>
  </p:sldMasterIdLst>
  <p:notesMasterIdLst>
    <p:notesMasterId r:id="rId52"/>
  </p:notesMasterIdLst>
  <p:sldIdLst>
    <p:sldId id="457" r:id="rId2"/>
    <p:sldId id="258" r:id="rId3"/>
    <p:sldId id="389" r:id="rId4"/>
    <p:sldId id="448" r:id="rId5"/>
    <p:sldId id="379" r:id="rId6"/>
    <p:sldId id="382" r:id="rId7"/>
    <p:sldId id="429" r:id="rId8"/>
    <p:sldId id="430" r:id="rId9"/>
    <p:sldId id="431" r:id="rId10"/>
    <p:sldId id="432" r:id="rId11"/>
    <p:sldId id="433" r:id="rId12"/>
    <p:sldId id="434" r:id="rId13"/>
    <p:sldId id="435" r:id="rId14"/>
    <p:sldId id="436" r:id="rId15"/>
    <p:sldId id="437" r:id="rId16"/>
    <p:sldId id="391" r:id="rId17"/>
    <p:sldId id="450" r:id="rId18"/>
    <p:sldId id="421" r:id="rId19"/>
    <p:sldId id="452" r:id="rId20"/>
    <p:sldId id="292" r:id="rId21"/>
    <p:sldId id="453" r:id="rId22"/>
    <p:sldId id="451" r:id="rId23"/>
    <p:sldId id="422" r:id="rId24"/>
    <p:sldId id="439" r:id="rId25"/>
    <p:sldId id="440" r:id="rId26"/>
    <p:sldId id="394" r:id="rId27"/>
    <p:sldId id="423" r:id="rId28"/>
    <p:sldId id="399" r:id="rId29"/>
    <p:sldId id="400" r:id="rId30"/>
    <p:sldId id="392" r:id="rId31"/>
    <p:sldId id="393" r:id="rId32"/>
    <p:sldId id="424" r:id="rId33"/>
    <p:sldId id="454" r:id="rId34"/>
    <p:sldId id="402" r:id="rId35"/>
    <p:sldId id="441" r:id="rId36"/>
    <p:sldId id="438" r:id="rId37"/>
    <p:sldId id="442" r:id="rId38"/>
    <p:sldId id="449" r:id="rId39"/>
    <p:sldId id="419" r:id="rId40"/>
    <p:sldId id="455" r:id="rId41"/>
    <p:sldId id="420" r:id="rId42"/>
    <p:sldId id="426" r:id="rId43"/>
    <p:sldId id="415" r:id="rId44"/>
    <p:sldId id="416" r:id="rId45"/>
    <p:sldId id="427" r:id="rId46"/>
    <p:sldId id="456" r:id="rId47"/>
    <p:sldId id="443" r:id="rId48"/>
    <p:sldId id="444" r:id="rId49"/>
    <p:sldId id="445" r:id="rId50"/>
    <p:sldId id="446" r:id="rId51"/>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8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78" y="1464"/>
      </p:cViewPr>
      <p:guideLst>
        <p:guide orient="horz" pos="2160"/>
        <p:guide pos="2889"/>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p:scale>
          <a:sx n="110" d="100"/>
          <a:sy n="110" d="100"/>
        </p:scale>
        <p:origin x="-540" y="30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62419595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Arial"/>
        <a:ea typeface="MS PGothic" pitchFamily="34" charset="-128"/>
        <a:cs typeface="MS PGothic" charset="0"/>
      </a:defRPr>
    </a:lvl1pPr>
    <a:lvl2pPr marL="457200" algn="l" defTabSz="457200" rtl="0" eaLnBrk="0" fontAlgn="base" hangingPunct="0">
      <a:spcBef>
        <a:spcPct val="30000"/>
      </a:spcBef>
      <a:spcAft>
        <a:spcPct val="0"/>
      </a:spcAft>
      <a:defRPr sz="1200" kern="1200">
        <a:solidFill>
          <a:schemeClr val="tx1"/>
        </a:solidFill>
        <a:latin typeface="Arial"/>
        <a:ea typeface="MS PGothic" pitchFamily="34" charset="-128"/>
        <a:cs typeface="MS PGothic" charset="0"/>
      </a:defRPr>
    </a:lvl2pPr>
    <a:lvl3pPr marL="1143000" indent="-228600" algn="l" defTabSz="457200" rtl="0" eaLnBrk="0" fontAlgn="base" hangingPunct="0">
      <a:spcBef>
        <a:spcPct val="30000"/>
      </a:spcBef>
      <a:spcAft>
        <a:spcPct val="0"/>
      </a:spcAft>
      <a:defRPr sz="1200" kern="1200">
        <a:solidFill>
          <a:schemeClr val="tx1"/>
        </a:solidFill>
        <a:latin typeface="+mn-lt"/>
        <a:ea typeface="ヒラギノ角ゴ Pro W3" pitchFamily="-111" charset="-128"/>
        <a:cs typeface="ヒラギノ角ゴ Pro W3" pitchFamily="-111" charset="-128"/>
      </a:defRPr>
    </a:lvl3pPr>
    <a:lvl4pPr marL="1600200" indent="-228600" algn="l" defTabSz="457200" rtl="0" eaLnBrk="0" fontAlgn="base" hangingPunct="0">
      <a:spcBef>
        <a:spcPct val="30000"/>
      </a:spcBef>
      <a:spcAft>
        <a:spcPct val="0"/>
      </a:spcAft>
      <a:defRPr sz="1200" kern="1200">
        <a:solidFill>
          <a:schemeClr val="tx1"/>
        </a:solidFill>
        <a:latin typeface="+mn-lt"/>
        <a:ea typeface="ヒラギノ角ゴ Pro W3" pitchFamily="-111" charset="-128"/>
        <a:cs typeface="ヒラギノ角ゴ Pro W3" charset="0"/>
      </a:defRPr>
    </a:lvl4pPr>
    <a:lvl5pPr marL="2057400" indent="-2286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
        <p:nvSpPr>
          <p:cNvPr id="6147"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7EDA01CF-1B64-4473-AA1F-6888DD91A42D}" type="slidenum">
              <a:rPr lang="en-US" altLang="en-US" sz="1800"/>
              <a:pPr eaLnBrk="1" hangingPunct="1"/>
              <a:t>1</a:t>
            </a:fld>
            <a:endParaRPr lang="en-US" altLang="en-US" sz="1800"/>
          </a:p>
        </p:txBody>
      </p:sp>
    </p:spTree>
    <p:extLst>
      <p:ext uri="{BB962C8B-B14F-4D97-AF65-F5344CB8AC3E}">
        <p14:creationId xmlns:p14="http://schemas.microsoft.com/office/powerpoint/2010/main" val="4169522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 </a:t>
            </a:r>
          </a:p>
        </p:txBody>
      </p:sp>
    </p:spTree>
    <p:extLst>
      <p:ext uri="{BB962C8B-B14F-4D97-AF65-F5344CB8AC3E}">
        <p14:creationId xmlns:p14="http://schemas.microsoft.com/office/powerpoint/2010/main" val="3840146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 </a:t>
            </a:r>
          </a:p>
        </p:txBody>
      </p:sp>
    </p:spTree>
    <p:extLst>
      <p:ext uri="{BB962C8B-B14F-4D97-AF65-F5344CB8AC3E}">
        <p14:creationId xmlns:p14="http://schemas.microsoft.com/office/powerpoint/2010/main" val="418490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 </a:t>
            </a:r>
          </a:p>
        </p:txBody>
      </p:sp>
    </p:spTree>
    <p:extLst>
      <p:ext uri="{BB962C8B-B14F-4D97-AF65-F5344CB8AC3E}">
        <p14:creationId xmlns:p14="http://schemas.microsoft.com/office/powerpoint/2010/main" val="1145922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2BB5019B-592E-4AF0-959C-156D394E4FCD}" type="slidenum">
              <a:rPr lang="en-US" altLang="en-US" sz="1800"/>
              <a:pPr eaLnBrk="1" hangingPunct="1"/>
              <a:t>5</a:t>
            </a:fld>
            <a:endParaRPr lang="en-US" altLang="en-US" sz="1800"/>
          </a:p>
        </p:txBody>
      </p:sp>
      <p:sp>
        <p:nvSpPr>
          <p:cNvPr id="143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 This quick review of the war model will help you to see the difference that domestic politics can make in leaders’ calculations.</a:t>
            </a:r>
          </a:p>
        </p:txBody>
      </p:sp>
    </p:spTree>
    <p:extLst>
      <p:ext uri="{BB962C8B-B14F-4D97-AF65-F5344CB8AC3E}">
        <p14:creationId xmlns:p14="http://schemas.microsoft.com/office/powerpoint/2010/main" val="1353144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100" smtClean="0">
                <a:latin typeface="Arial" pitchFamily="34" charset="0"/>
              </a:rPr>
              <a:t>Figure 3.2: Bargaining and the Status Quo</a:t>
            </a:r>
          </a:p>
          <a:p>
            <a:pPr>
              <a:lnSpc>
                <a:spcPct val="90000"/>
              </a:lnSpc>
            </a:pPr>
            <a:r>
              <a:rPr lang="en-US" altLang="en-US" sz="1100" smtClean="0">
                <a:latin typeface="Arial" pitchFamily="34" charset="0"/>
              </a:rPr>
              <a:t>This model assumes that 1. war is costly, and 2. a settlement that both sides would prefer to war generally exists. </a:t>
            </a:r>
          </a:p>
          <a:p>
            <a:r>
              <a:rPr lang="en-US" altLang="en-US" sz="1100" smtClean="0">
                <a:latin typeface="Arial" pitchFamily="34" charset="0"/>
              </a:rPr>
              <a:t>This figure depicts two states, A and B, bargaining over territory. The territory is the line. </a:t>
            </a:r>
            <a:r>
              <a:rPr lang="en-US" altLang="en-US" sz="1100" i="1" smtClean="0">
                <a:latin typeface="Arial" pitchFamily="34" charset="0"/>
              </a:rPr>
              <a:t>x</a:t>
            </a:r>
            <a:r>
              <a:rPr lang="en-US" altLang="en-US" sz="1100" smtClean="0">
                <a:latin typeface="Arial" pitchFamily="34" charset="0"/>
              </a:rPr>
              <a:t> shows a possible settlement between A and B—a new border, perhaps. </a:t>
            </a:r>
          </a:p>
          <a:p>
            <a:r>
              <a:rPr lang="en-US" altLang="en-US" sz="1100" smtClean="0">
                <a:latin typeface="Arial" pitchFamily="34" charset="0"/>
              </a:rPr>
              <a:t>Under this deal, state A would get all the territory to the left of the </a:t>
            </a:r>
            <a:r>
              <a:rPr lang="en-US" altLang="en-US" sz="1100" i="1" smtClean="0">
                <a:latin typeface="Arial" pitchFamily="34" charset="0"/>
              </a:rPr>
              <a:t>possible deal</a:t>
            </a:r>
            <a:r>
              <a:rPr lang="en-US" altLang="en-US" sz="1100" smtClean="0">
                <a:latin typeface="Arial" pitchFamily="34" charset="0"/>
              </a:rPr>
              <a:t> line; state B would get all the territory to the right of the </a:t>
            </a:r>
            <a:r>
              <a:rPr lang="en-US" altLang="en-US" sz="1100" i="1" smtClean="0">
                <a:latin typeface="Arial" pitchFamily="34" charset="0"/>
              </a:rPr>
              <a:t>possible deal</a:t>
            </a:r>
            <a:r>
              <a:rPr lang="en-US" altLang="en-US" sz="1100" smtClean="0">
                <a:latin typeface="Arial" pitchFamily="34" charset="0"/>
              </a:rPr>
              <a:t> line. Both states prefer to receive more territory, so A wants a deal that moves the </a:t>
            </a:r>
            <a:r>
              <a:rPr lang="en-US" altLang="en-US" sz="1100" i="1" smtClean="0">
                <a:latin typeface="Arial" pitchFamily="34" charset="0"/>
              </a:rPr>
              <a:t>possible deal line</a:t>
            </a:r>
            <a:r>
              <a:rPr lang="en-US" altLang="en-US" sz="1100" smtClean="0">
                <a:latin typeface="Arial" pitchFamily="34" charset="0"/>
              </a:rPr>
              <a:t> as far to the right as possible so that A gets more territory. B wants a deal that moves the </a:t>
            </a:r>
            <a:r>
              <a:rPr lang="en-US" altLang="en-US" sz="1100" i="1" smtClean="0">
                <a:latin typeface="Arial" pitchFamily="34" charset="0"/>
              </a:rPr>
              <a:t>possible deal </a:t>
            </a:r>
            <a:r>
              <a:rPr lang="en-US" altLang="en-US" sz="1100" smtClean="0">
                <a:latin typeface="Arial" pitchFamily="34" charset="0"/>
              </a:rPr>
              <a:t>line as far to the left as possible so that B gets more territory. </a:t>
            </a:r>
          </a:p>
          <a:p>
            <a:r>
              <a:rPr lang="en-US" altLang="en-US" sz="1100" smtClean="0">
                <a:latin typeface="Arial" pitchFamily="34" charset="0"/>
              </a:rPr>
              <a:t>Moving down to the second line (2), imagine that point the </a:t>
            </a:r>
            <a:r>
              <a:rPr lang="en-US" altLang="en-US" sz="1100" i="1" smtClean="0">
                <a:latin typeface="Arial" pitchFamily="34" charset="0"/>
              </a:rPr>
              <a:t>war outcome </a:t>
            </a:r>
            <a:r>
              <a:rPr lang="en-US" altLang="en-US" sz="1100" smtClean="0">
                <a:latin typeface="Arial" pitchFamily="34" charset="0"/>
              </a:rPr>
              <a:t>line is the expected division of territory if A and B go to war. The farther the </a:t>
            </a:r>
            <a:r>
              <a:rPr lang="en-US" altLang="en-US" sz="1100" i="1" smtClean="0">
                <a:latin typeface="Arial" pitchFamily="34" charset="0"/>
              </a:rPr>
              <a:t>war outcome </a:t>
            </a:r>
            <a:r>
              <a:rPr lang="en-US" altLang="en-US" sz="1100" smtClean="0">
                <a:latin typeface="Arial" pitchFamily="34" charset="0"/>
              </a:rPr>
              <a:t>line is to the right, the better for A. The farther the </a:t>
            </a:r>
            <a:r>
              <a:rPr lang="en-US" altLang="en-US" sz="1100" i="1" smtClean="0">
                <a:latin typeface="Arial" pitchFamily="34" charset="0"/>
              </a:rPr>
              <a:t>war outcome</a:t>
            </a:r>
            <a:r>
              <a:rPr lang="en-US" altLang="en-US" sz="1100" smtClean="0">
                <a:latin typeface="Arial" pitchFamily="34" charset="0"/>
              </a:rPr>
              <a:t> line is to the left, the better for B. However, war is costly. </a:t>
            </a:r>
          </a:p>
          <a:p>
            <a:r>
              <a:rPr lang="en-US" altLang="en-US" sz="1100" smtClean="0">
                <a:latin typeface="Arial" pitchFamily="34" charset="0"/>
              </a:rPr>
              <a:t>The third line (3) depicts the costs of fighting. A</a:t>
            </a:r>
            <a:r>
              <a:rPr lang="ja-JP" altLang="en-US" sz="1100" smtClean="0">
                <a:latin typeface="Arial" pitchFamily="34" charset="0"/>
              </a:rPr>
              <a:t>’</a:t>
            </a:r>
            <a:r>
              <a:rPr lang="en-US" altLang="ja-JP" sz="1100" smtClean="0">
                <a:latin typeface="Arial" pitchFamily="34" charset="0"/>
              </a:rPr>
              <a:t>s costs are depicted by the </a:t>
            </a:r>
            <a:r>
              <a:rPr lang="en-US" altLang="ja-JP" sz="1100" i="1" smtClean="0">
                <a:latin typeface="Arial" pitchFamily="34" charset="0"/>
              </a:rPr>
              <a:t>costs to a </a:t>
            </a:r>
            <a:r>
              <a:rPr lang="en-US" altLang="ja-JP" sz="1100" smtClean="0">
                <a:latin typeface="Arial" pitchFamily="34" charset="0"/>
              </a:rPr>
              <a:t>section; B</a:t>
            </a:r>
            <a:r>
              <a:rPr lang="ja-JP" altLang="en-US" sz="1100" smtClean="0">
                <a:latin typeface="Arial" pitchFamily="34" charset="0"/>
              </a:rPr>
              <a:t>’</a:t>
            </a:r>
            <a:r>
              <a:rPr lang="en-US" altLang="ja-JP" sz="1100" smtClean="0">
                <a:latin typeface="Arial" pitchFamily="34" charset="0"/>
              </a:rPr>
              <a:t>s costs are depicted by the </a:t>
            </a:r>
            <a:r>
              <a:rPr lang="en-US" altLang="ja-JP" sz="1100" i="1" smtClean="0">
                <a:latin typeface="Arial" pitchFamily="34" charset="0"/>
              </a:rPr>
              <a:t>costs to b </a:t>
            </a:r>
            <a:r>
              <a:rPr lang="en-US" altLang="ja-JP" sz="1100" smtClean="0">
                <a:latin typeface="Arial" pitchFamily="34" charset="0"/>
              </a:rPr>
              <a:t>section. Notice that here the payoffs (the </a:t>
            </a:r>
            <a:r>
              <a:rPr lang="en-US" altLang="ja-JP" sz="1100" i="1" smtClean="0">
                <a:latin typeface="Arial" pitchFamily="34" charset="0"/>
              </a:rPr>
              <a:t>value of war to A</a:t>
            </a:r>
            <a:r>
              <a:rPr lang="en-US" altLang="ja-JP" sz="1100" smtClean="0">
                <a:latin typeface="Arial" pitchFamily="34" charset="0"/>
              </a:rPr>
              <a:t> and the </a:t>
            </a:r>
            <a:r>
              <a:rPr lang="en-US" altLang="ja-JP" sz="1100" i="1" smtClean="0">
                <a:latin typeface="Arial" pitchFamily="34" charset="0"/>
              </a:rPr>
              <a:t>value of war to B</a:t>
            </a:r>
            <a:r>
              <a:rPr lang="en-US" altLang="ja-JP" sz="1100" smtClean="0">
                <a:latin typeface="Arial" pitchFamily="34" charset="0"/>
              </a:rPr>
              <a:t> segments) are </a:t>
            </a:r>
            <a:r>
              <a:rPr lang="en-US" altLang="ja-JP" sz="1100" i="1" smtClean="0">
                <a:latin typeface="Arial" pitchFamily="34" charset="0"/>
              </a:rPr>
              <a:t>less </a:t>
            </a:r>
            <a:r>
              <a:rPr lang="en-US" altLang="ja-JP" sz="1100" smtClean="0">
                <a:latin typeface="Arial" pitchFamily="34" charset="0"/>
              </a:rPr>
              <a:t>than they would be in the absence of a war. This reflects the value of the good to A and to B, </a:t>
            </a:r>
            <a:r>
              <a:rPr lang="en-US" altLang="ja-JP" sz="1100" i="1" smtClean="0">
                <a:latin typeface="Arial" pitchFamily="34" charset="0"/>
              </a:rPr>
              <a:t>minus </a:t>
            </a:r>
            <a:r>
              <a:rPr lang="en-US" altLang="ja-JP" sz="1100" smtClean="0">
                <a:latin typeface="Arial" pitchFamily="34" charset="0"/>
              </a:rPr>
              <a:t>the costs of fighting.</a:t>
            </a:r>
          </a:p>
          <a:p>
            <a:r>
              <a:rPr lang="en-US" altLang="en-US" sz="1100" smtClean="0">
                <a:latin typeface="Arial" pitchFamily="34" charset="0"/>
              </a:rPr>
              <a:t>The fourth line (4) shows us the bargaining range that </a:t>
            </a:r>
            <a:r>
              <a:rPr lang="en-US" altLang="en-US" sz="1100" i="1" smtClean="0">
                <a:latin typeface="Arial" pitchFamily="34" charset="0"/>
              </a:rPr>
              <a:t>both parties would prefer to war. </a:t>
            </a:r>
            <a:r>
              <a:rPr lang="en-US" altLang="en-US" sz="1100" smtClean="0">
                <a:latin typeface="Arial" pitchFamily="34" charset="0"/>
              </a:rPr>
              <a:t>This is the bargaining range. States would be better off settling anywhere in that range than they would be going to war.</a:t>
            </a:r>
            <a:r>
              <a:rPr lang="en-US" altLang="en-US" sz="1100" i="1" smtClean="0">
                <a:latin typeface="Arial" pitchFamily="34" charset="0"/>
              </a:rPr>
              <a:t> </a:t>
            </a:r>
            <a:r>
              <a:rPr lang="en-US" altLang="en-US" sz="1100" smtClean="0">
                <a:latin typeface="Arial" pitchFamily="34" charset="0"/>
              </a:rPr>
              <a:t>Striking a deal anywhere in this range would give both parties a better payoff than if they went to war. War imposes costs on both parties, so there is a bargaining range that both parties would prefer to war. </a:t>
            </a:r>
          </a:p>
          <a:p>
            <a:pPr>
              <a:lnSpc>
                <a:spcPct val="90000"/>
              </a:lnSpc>
            </a:pPr>
            <a:endParaRPr lang="en-US" altLang="en-US" sz="1000" smtClean="0">
              <a:latin typeface="Arial" pitchFamily="34" charset="0"/>
            </a:endParaRPr>
          </a:p>
          <a:p>
            <a:pPr>
              <a:lnSpc>
                <a:spcPct val="90000"/>
              </a:lnSpc>
            </a:pPr>
            <a:endParaRPr lang="en-US" altLang="en-US" sz="1000" smtClean="0">
              <a:latin typeface="Arial" pitchFamily="34" charset="0"/>
            </a:endParaRPr>
          </a:p>
        </p:txBody>
      </p:sp>
    </p:spTree>
    <p:extLst>
      <p:ext uri="{BB962C8B-B14F-4D97-AF65-F5344CB8AC3E}">
        <p14:creationId xmlns:p14="http://schemas.microsoft.com/office/powerpoint/2010/main" val="792537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Here is another, simple way to depict the strategic interaction between A and B, reinforcing the logic behind the notion of war as the outcome of a failed bargain.</a:t>
            </a:r>
          </a:p>
        </p:txBody>
      </p:sp>
    </p:spTree>
    <p:extLst>
      <p:ext uri="{BB962C8B-B14F-4D97-AF65-F5344CB8AC3E}">
        <p14:creationId xmlns:p14="http://schemas.microsoft.com/office/powerpoint/2010/main" val="4101358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mtClean="0">
                <a:latin typeface="Arial" pitchFamily="34" charset="0"/>
              </a:rPr>
              <a:t>“Fertile farmland” can represent anything of value over which states may fight. </a:t>
            </a:r>
            <a:endParaRPr lang="en-US" altLang="en-US" smtClean="0">
              <a:latin typeface="Arial" pitchFamily="34" charset="0"/>
            </a:endParaRPr>
          </a:p>
        </p:txBody>
      </p:sp>
    </p:spTree>
    <p:extLst>
      <p:ext uri="{BB962C8B-B14F-4D97-AF65-F5344CB8AC3E}">
        <p14:creationId xmlns:p14="http://schemas.microsoft.com/office/powerpoint/2010/main" val="112912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 </a:t>
            </a:r>
          </a:p>
        </p:txBody>
      </p:sp>
    </p:spTree>
    <p:extLst>
      <p:ext uri="{BB962C8B-B14F-4D97-AF65-F5344CB8AC3E}">
        <p14:creationId xmlns:p14="http://schemas.microsoft.com/office/powerpoint/2010/main" val="1904278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 </a:t>
            </a:r>
          </a:p>
        </p:txBody>
      </p:sp>
    </p:spTree>
    <p:extLst>
      <p:ext uri="{BB962C8B-B14F-4D97-AF65-F5344CB8AC3E}">
        <p14:creationId xmlns:p14="http://schemas.microsoft.com/office/powerpoint/2010/main" val="1211116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War is costly: states must expend blood and treasure. The expected value of war must include costs.</a:t>
            </a:r>
          </a:p>
        </p:txBody>
      </p:sp>
    </p:spTree>
    <p:extLst>
      <p:ext uri="{BB962C8B-B14F-4D97-AF65-F5344CB8AC3E}">
        <p14:creationId xmlns:p14="http://schemas.microsoft.com/office/powerpoint/2010/main" val="1536325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Costs will be subtracted to estimate the net value of fighting.</a:t>
            </a:r>
          </a:p>
          <a:p>
            <a:endParaRPr lang="en-US" altLang="en-US" smtClean="0">
              <a:latin typeface="Arial" pitchFamily="34" charset="0"/>
            </a:endParaRPr>
          </a:p>
        </p:txBody>
      </p:sp>
    </p:spTree>
    <p:extLst>
      <p:ext uri="{BB962C8B-B14F-4D97-AF65-F5344CB8AC3E}">
        <p14:creationId xmlns:p14="http://schemas.microsoft.com/office/powerpoint/2010/main" val="1975857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 </a:t>
            </a:r>
          </a:p>
        </p:txBody>
      </p:sp>
    </p:spTree>
    <p:extLst>
      <p:ext uri="{BB962C8B-B14F-4D97-AF65-F5344CB8AC3E}">
        <p14:creationId xmlns:p14="http://schemas.microsoft.com/office/powerpoint/2010/main" val="98447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B</a:t>
            </a:r>
            <a:r>
              <a:rPr lang="en-US" altLang="ja-JP" smtClean="0">
                <a:latin typeface="Arial" pitchFamily="34" charset="0"/>
              </a:rPr>
              <a:t>’s proposal for a new border is within the bargaining range that A and B would both prefer to war. </a:t>
            </a:r>
          </a:p>
          <a:p>
            <a:r>
              <a:rPr lang="en-US" altLang="en-US" smtClean="0">
                <a:latin typeface="Arial" pitchFamily="34" charset="0"/>
              </a:rPr>
              <a:t>If B is threatening to go to war to move the border here, A would be better off accepting B</a:t>
            </a:r>
            <a:r>
              <a:rPr lang="en-US" altLang="ja-JP" smtClean="0">
                <a:latin typeface="Arial" pitchFamily="34" charset="0"/>
              </a:rPr>
              <a:t>’s proposal than fighting. </a:t>
            </a:r>
            <a:endParaRPr lang="en-US" altLang="en-US" smtClean="0">
              <a:latin typeface="Arial" pitchFamily="34" charset="0"/>
            </a:endParaRPr>
          </a:p>
        </p:txBody>
      </p:sp>
    </p:spTree>
    <p:extLst>
      <p:ext uri="{BB962C8B-B14F-4D97-AF65-F5344CB8AC3E}">
        <p14:creationId xmlns:p14="http://schemas.microsoft.com/office/powerpoint/2010/main" val="2224111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p:txBody>
          <a:bodyPr/>
          <a:lstStyle/>
          <a:p>
            <a:pPr marL="171450" indent="-171450">
              <a:defRPr/>
            </a:pPr>
            <a:r>
              <a:rPr lang="en-US" dirty="0" smtClean="0">
                <a:latin typeface="Arial" charset="0"/>
                <a:ea typeface="ＭＳ Ｐゴシック" charset="0"/>
              </a:rPr>
              <a:t>- Since war is costly, the best possible outcome would be to get the entire good without having to fight.</a:t>
            </a:r>
          </a:p>
          <a:p>
            <a:pPr>
              <a:defRPr/>
            </a:pPr>
            <a:endParaRPr lang="en-US" dirty="0" smtClean="0">
              <a:latin typeface="Arial" charset="0"/>
              <a:ea typeface="ＭＳ Ｐゴシック" charset="0"/>
            </a:endParaRPr>
          </a:p>
          <a:p>
            <a:pPr>
              <a:defRPr/>
            </a:pPr>
            <a:r>
              <a:rPr lang="en-US" dirty="0" smtClean="0">
                <a:latin typeface="Arial" charset="0"/>
                <a:ea typeface="ＭＳ Ｐゴシック" charset="0"/>
              </a:rPr>
              <a:t>- Crisis bargaining is bargaining under threat of war. If there is always a bargaining range that both sides would prefer to war, then war itself is a puzzle.</a:t>
            </a:r>
          </a:p>
          <a:p>
            <a:pPr>
              <a:defRPr/>
            </a:pPr>
            <a:endParaRPr lang="en-US" dirty="0" smtClean="0">
              <a:latin typeface="Arial" charset="0"/>
              <a:ea typeface="ＭＳ Ｐゴシック" charset="0"/>
            </a:endParaRPr>
          </a:p>
          <a:p>
            <a:pPr>
              <a:defRPr/>
            </a:pPr>
            <a:r>
              <a:rPr lang="en-US" dirty="0" smtClean="0">
                <a:latin typeface="Arial" charset="0"/>
                <a:ea typeface="ＭＳ Ｐゴシック" charset="0"/>
              </a:rPr>
              <a:t>- Why go to war? Is war a mistake?</a:t>
            </a:r>
            <a:endParaRPr lang="en-US" dirty="0">
              <a:latin typeface="Arial" charset="0"/>
              <a:ea typeface="ＭＳ Ｐゴシック" charset="0"/>
            </a:endParaRPr>
          </a:p>
        </p:txBody>
      </p:sp>
    </p:spTree>
    <p:extLst>
      <p:ext uri="{BB962C8B-B14F-4D97-AF65-F5344CB8AC3E}">
        <p14:creationId xmlns:p14="http://schemas.microsoft.com/office/powerpoint/2010/main" val="31138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 </a:t>
            </a:r>
          </a:p>
        </p:txBody>
      </p:sp>
    </p:spTree>
    <p:extLst>
      <p:ext uri="{BB962C8B-B14F-4D97-AF65-F5344CB8AC3E}">
        <p14:creationId xmlns:p14="http://schemas.microsoft.com/office/powerpoint/2010/main" val="3779174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Interests may be national or particularistic. National security would be a national interest. Trade protection would be particularistic to the protected sector. Leaders and groups may have interests in war.</a:t>
            </a:r>
          </a:p>
        </p:txBody>
      </p:sp>
    </p:spTree>
    <p:extLst>
      <p:ext uri="{BB962C8B-B14F-4D97-AF65-F5344CB8AC3E}">
        <p14:creationId xmlns:p14="http://schemas.microsoft.com/office/powerpoint/2010/main" val="31995447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36F0A885-4FC2-48F7-A5CC-FADFE95ED5C5}" type="slidenum">
              <a:rPr lang="en-US" altLang="en-US" sz="1800">
                <a:latin typeface="Arial" pitchFamily="34" charset="0"/>
              </a:rPr>
              <a:pPr eaLnBrk="1" hangingPunct="1"/>
              <a:t>18</a:t>
            </a:fld>
            <a:endParaRPr lang="en-US" altLang="en-US" sz="1800">
              <a:latin typeface="Arial" pitchFamily="34" charset="0"/>
            </a:endParaRPr>
          </a:p>
        </p:txBody>
      </p:sp>
      <p:sp>
        <p:nvSpPr>
          <p:cNvPr id="409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rPr>
              <a:t>Figure 4.1: The Price of Oil, 1957</a:t>
            </a:r>
            <a:r>
              <a:rPr lang="en-US" altLang="en-US" smtClean="0">
                <a:latin typeface="Calibri" pitchFamily="34" charset="0"/>
              </a:rPr>
              <a:t>–</a:t>
            </a:r>
            <a:r>
              <a:rPr lang="en-US" altLang="en-US" smtClean="0">
                <a:latin typeface="Arial" pitchFamily="34" charset="0"/>
              </a:rPr>
              <a:t>2012</a:t>
            </a:r>
          </a:p>
          <a:p>
            <a:pPr eaLnBrk="1" hangingPunct="1"/>
            <a:r>
              <a:rPr lang="en-US" altLang="en-US" smtClean="0">
                <a:latin typeface="Arial" pitchFamily="34" charset="0"/>
              </a:rPr>
              <a:t>This graph depicts the price of oil from 1957 to 2012 and wars in the Middle East.</a:t>
            </a:r>
          </a:p>
          <a:p>
            <a:pPr eaLnBrk="1" hangingPunct="1"/>
            <a:r>
              <a:rPr lang="en-US" altLang="en-US" smtClean="0">
                <a:latin typeface="Arial" pitchFamily="34" charset="0"/>
              </a:rPr>
              <a:t>Some argue that U.S. interventions here are in the broad national interest for both security and economic reasons.</a:t>
            </a:r>
          </a:p>
          <a:p>
            <a:pPr eaLnBrk="1" hangingPunct="1"/>
            <a:r>
              <a:rPr lang="en-US" altLang="en-US" smtClean="0">
                <a:latin typeface="Arial" pitchFamily="34" charset="0"/>
              </a:rPr>
              <a:t>Both our military and our civilian economy depend on reliable supplies of oil from this region.</a:t>
            </a:r>
          </a:p>
          <a:p>
            <a:pPr eaLnBrk="1" hangingPunct="1"/>
            <a:endParaRPr lang="en-US" altLang="en-US" smtClean="0">
              <a:latin typeface="Arial" pitchFamily="34" charset="0"/>
            </a:endParaRPr>
          </a:p>
          <a:p>
            <a:pPr eaLnBrk="1" hangingPunct="1"/>
            <a:r>
              <a:rPr lang="en-US" altLang="en-US" smtClean="0">
                <a:latin typeface="Arial" pitchFamily="34" charset="0"/>
              </a:rPr>
              <a:t>Others argue that these interventions resulted from the influence of more particularistic interests, namely U.S. oil companies.</a:t>
            </a:r>
          </a:p>
          <a:p>
            <a:pPr eaLnBrk="1" hangingPunct="1"/>
            <a:r>
              <a:rPr lang="en-US" altLang="en-US" smtClean="0">
                <a:latin typeface="Arial" pitchFamily="34" charset="0"/>
              </a:rPr>
              <a:t>In this perspective, U.S. foreign policy in the region is shaped by oil companies</a:t>
            </a:r>
            <a:r>
              <a:rPr lang="en-US" altLang="ja-JP" smtClean="0">
                <a:latin typeface="Arial" pitchFamily="34" charset="0"/>
              </a:rPr>
              <a:t>’ interests. For example, the United States must defend “friendly” regimes such as Saudi Arabia so that U.S. companies can continue to do business there.</a:t>
            </a:r>
          </a:p>
          <a:p>
            <a:pPr eaLnBrk="1" hangingPunct="1"/>
            <a:endParaRPr lang="en-US" altLang="en-US" smtClean="0">
              <a:latin typeface="Arial" pitchFamily="34" charset="0"/>
            </a:endParaRPr>
          </a:p>
          <a:p>
            <a:pPr eaLnBrk="1" hangingPunct="1"/>
            <a:r>
              <a:rPr lang="en-US" altLang="en-US" smtClean="0">
                <a:latin typeface="Arial" pitchFamily="34" charset="0"/>
              </a:rPr>
              <a:t>This lecture will explore how the internal characteristics of states can contribute to war.</a:t>
            </a:r>
          </a:p>
        </p:txBody>
      </p:sp>
    </p:spTree>
    <p:extLst>
      <p:ext uri="{BB962C8B-B14F-4D97-AF65-F5344CB8AC3E}">
        <p14:creationId xmlns:p14="http://schemas.microsoft.com/office/powerpoint/2010/main" val="3085915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C3B159DD-5851-40FD-9FF6-F2A521AE9059}" type="slidenum">
              <a:rPr lang="en-US" altLang="en-US" sz="1800">
                <a:latin typeface="Arial" pitchFamily="34" charset="0"/>
              </a:rPr>
              <a:pPr eaLnBrk="1" hangingPunct="1"/>
              <a:t>20</a:t>
            </a:fld>
            <a:endParaRPr lang="en-US" altLang="en-US" sz="1800">
              <a:latin typeface="Arial" pitchFamily="34" charset="0"/>
            </a:endParaRPr>
          </a:p>
        </p:txBody>
      </p:sp>
      <p:sp>
        <p:nvSpPr>
          <p:cNvPr id="44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6" name="Rectangle 3"/>
          <p:cNvSpPr>
            <a:spLocks noGrp="1" noChangeArrowheads="1"/>
          </p:cNvSpPr>
          <p:nvPr>
            <p:ph type="body" idx="1"/>
          </p:nvPr>
        </p:nvSpPr>
        <p:spPr bwMode="auto">
          <a:extLst/>
        </p:spPr>
        <p:txBody>
          <a:bodyPr/>
          <a:lstStyle/>
          <a:p>
            <a:pPr eaLnBrk="1" hangingPunct="1">
              <a:defRPr/>
            </a:pPr>
            <a:r>
              <a:rPr lang="en-US" dirty="0" smtClean="0">
                <a:solidFill>
                  <a:srgbClr val="000000"/>
                </a:solidFill>
                <a:effectLst>
                  <a:outerShdw blurRad="38100" dist="38100" dir="2700000" algn="tl">
                    <a:srgbClr val="DDDDDD"/>
                  </a:outerShdw>
                </a:effectLst>
                <a:latin typeface="Arial" charset="0"/>
                <a:ea typeface="ＭＳ Ｐゴシック" charset="0"/>
                <a:cs typeface="ＭＳ Ｐゴシック" charset="0"/>
              </a:rPr>
              <a:t>Domestic institutions help determine who runs government, how decisions are made and disputes resolved.</a:t>
            </a:r>
          </a:p>
          <a:p>
            <a:pPr eaLnBrk="1" hangingPunct="1">
              <a:defRPr/>
            </a:pPr>
            <a:r>
              <a:rPr lang="en-US" dirty="0" smtClean="0">
                <a:solidFill>
                  <a:srgbClr val="000000"/>
                </a:solidFill>
                <a:effectLst>
                  <a:outerShdw blurRad="38100" dist="38100" dir="2700000" algn="tl">
                    <a:srgbClr val="DDDDDD"/>
                  </a:outerShdw>
                </a:effectLst>
                <a:latin typeface="Arial" charset="0"/>
                <a:ea typeface="ＭＳ Ｐゴシック" charset="0"/>
                <a:cs typeface="ＭＳ Ｐゴシック" charset="0"/>
              </a:rPr>
              <a:t>Domestic institutions can concentrate decision-making power, or establish checks and balances on power.</a:t>
            </a:r>
          </a:p>
          <a:p>
            <a:pPr eaLnBrk="1" hangingPunct="1">
              <a:defRPr/>
            </a:pPr>
            <a:r>
              <a:rPr lang="en-US" dirty="0" smtClean="0">
                <a:solidFill>
                  <a:srgbClr val="000000"/>
                </a:solidFill>
                <a:effectLst>
                  <a:outerShdw blurRad="38100" dist="38100" dir="2700000" algn="tl">
                    <a:srgbClr val="DDDDDD"/>
                  </a:outerShdw>
                </a:effectLst>
                <a:latin typeface="Arial" charset="0"/>
                <a:ea typeface="ＭＳ Ｐゴシック" charset="0"/>
                <a:cs typeface="ＭＳ Ｐゴシック" charset="0"/>
              </a:rPr>
              <a:t>Some countries are ruled by autocrats, others by elected representatives.</a:t>
            </a:r>
          </a:p>
          <a:p>
            <a:pPr eaLnBrk="1" hangingPunct="1">
              <a:defRPr/>
            </a:pPr>
            <a:r>
              <a:rPr lang="en-US" dirty="0" smtClean="0">
                <a:solidFill>
                  <a:srgbClr val="000000"/>
                </a:solidFill>
                <a:effectLst>
                  <a:outerShdw blurRad="38100" dist="38100" dir="2700000" algn="tl">
                    <a:srgbClr val="DDDDDD"/>
                  </a:outerShdw>
                </a:effectLst>
                <a:latin typeface="Arial" charset="0"/>
                <a:ea typeface="ＭＳ Ｐゴシック" charset="0"/>
                <a:cs typeface="ＭＳ Ｐゴシック" charset="0"/>
              </a:rPr>
              <a:t>Domestic institutions shape both incentives for and constraints on opting for war.</a:t>
            </a:r>
            <a:endParaRPr lang="en-US" dirty="0" smtClean="0">
              <a:solidFill>
                <a:srgbClr val="000000"/>
              </a:solidFill>
              <a:latin typeface="Arial" charset="0"/>
              <a:ea typeface="ＭＳ Ｐゴシック" charset="0"/>
              <a:cs typeface="ＭＳ Ｐゴシック" charset="0"/>
            </a:endParaRPr>
          </a:p>
          <a:p>
            <a:pPr eaLnBrk="1" hangingPunct="1">
              <a:defRPr/>
            </a:pP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0215541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DFE9B4B9-4435-4C32-B150-EB2249197601}" type="slidenum">
              <a:rPr lang="en-US" altLang="en-US" sz="1800">
                <a:latin typeface="Arial" pitchFamily="34" charset="0"/>
              </a:rPr>
              <a:pPr eaLnBrk="1" hangingPunct="1"/>
              <a:t>21</a:t>
            </a:fld>
            <a:endParaRPr lang="en-US" altLang="en-US" sz="1800">
              <a:latin typeface="Arial" pitchFamily="34" charset="0"/>
            </a:endParaRPr>
          </a:p>
        </p:txBody>
      </p:sp>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p:txBody>
          <a:bodyPr/>
          <a:lstStyle/>
          <a:p>
            <a:pPr eaLnBrk="1" hangingPunct="1">
              <a:defRPr/>
            </a:pPr>
            <a:r>
              <a:rPr lang="en-US" dirty="0" smtClean="0">
                <a:latin typeface="Arial" pitchFamily="34" charset="0"/>
              </a:rPr>
              <a:t>The four types are: </a:t>
            </a:r>
          </a:p>
          <a:p>
            <a:pPr marL="228600" indent="-228600" eaLnBrk="1" hangingPunct="1">
              <a:buFont typeface="+mj-lt"/>
              <a:buAutoNum type="arabicPeriod"/>
              <a:defRPr/>
            </a:pPr>
            <a:r>
              <a:rPr lang="en-US" dirty="0" smtClean="0">
                <a:latin typeface="Arial" pitchFamily="34" charset="0"/>
              </a:rPr>
              <a:t>LEADERS who make foreign policy decisions</a:t>
            </a:r>
          </a:p>
          <a:p>
            <a:pPr marL="228600" indent="-228600" eaLnBrk="1" hangingPunct="1">
              <a:buFont typeface="+mj-lt"/>
              <a:buAutoNum type="arabicPeriod"/>
              <a:defRPr/>
            </a:pPr>
            <a:r>
              <a:rPr lang="en-US" dirty="0" smtClean="0">
                <a:latin typeface="Arial" pitchFamily="34" charset="0"/>
              </a:rPr>
              <a:t>Organized GROUPS: bureaucratic actors (military, state department) </a:t>
            </a:r>
          </a:p>
          <a:p>
            <a:pPr marL="228600" indent="-228600" eaLnBrk="1" hangingPunct="1">
              <a:buFont typeface="+mj-lt"/>
              <a:buAutoNum type="arabicPeriod"/>
              <a:defRPr/>
            </a:pPr>
            <a:r>
              <a:rPr lang="en-US" dirty="0" smtClean="0">
                <a:latin typeface="Arial" pitchFamily="34" charset="0"/>
              </a:rPr>
              <a:t>Interest Groups (especially economic interest groups and ethnic lobbies)</a:t>
            </a:r>
          </a:p>
          <a:p>
            <a:pPr marL="228600" indent="-228600" eaLnBrk="1" hangingPunct="1">
              <a:buFont typeface="+mj-lt"/>
              <a:buAutoNum type="arabicPeriod"/>
              <a:defRPr/>
            </a:pPr>
            <a:r>
              <a:rPr lang="en-US" dirty="0" smtClean="0">
                <a:latin typeface="Arial" pitchFamily="34" charset="0"/>
              </a:rPr>
              <a:t>The general public</a:t>
            </a:r>
          </a:p>
          <a:p>
            <a:pPr eaLnBrk="1" hangingPunct="1">
              <a:defRPr/>
            </a:pPr>
            <a:r>
              <a:rPr lang="en-US" dirty="0" smtClean="0">
                <a:latin typeface="Arial" pitchFamily="34" charset="0"/>
              </a:rPr>
              <a:t>		</a:t>
            </a:r>
          </a:p>
        </p:txBody>
      </p:sp>
    </p:spTree>
    <p:extLst>
      <p:ext uri="{BB962C8B-B14F-4D97-AF65-F5344CB8AC3E}">
        <p14:creationId xmlns:p14="http://schemas.microsoft.com/office/powerpoint/2010/main" val="31805123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ndParaRPr>
          </a:p>
        </p:txBody>
      </p:sp>
    </p:spTree>
    <p:extLst>
      <p:ext uri="{BB962C8B-B14F-4D97-AF65-F5344CB8AC3E}">
        <p14:creationId xmlns:p14="http://schemas.microsoft.com/office/powerpoint/2010/main" val="1783841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Rally Effects and the Bargaining Range</a:t>
            </a:r>
          </a:p>
          <a:p>
            <a:endParaRPr lang="en-US" altLang="en-US" smtClean="0">
              <a:latin typeface="Arial" pitchFamily="34" charset="0"/>
            </a:endParaRPr>
          </a:p>
          <a:p>
            <a:endParaRPr lang="en-US" altLang="en-US" smtClean="0">
              <a:latin typeface="Arial" pitchFamily="34" charset="0"/>
            </a:endParaRPr>
          </a:p>
          <a:p>
            <a:endParaRPr lang="en-US" altLang="en-US" smtClean="0">
              <a:latin typeface="Arial" pitchFamily="34" charset="0"/>
            </a:endParaRPr>
          </a:p>
          <a:p>
            <a:r>
              <a:rPr lang="en-US" altLang="en-US" b="1" smtClean="0">
                <a:latin typeface="Arial" pitchFamily="34" charset="0"/>
              </a:rPr>
              <a:t>Rally effect: </a:t>
            </a:r>
            <a:r>
              <a:rPr lang="en-US" altLang="en-US" smtClean="0">
                <a:latin typeface="Arial" pitchFamily="34" charset="0"/>
              </a:rPr>
              <a:t>A short-term boost in government approval from a foreign policy crisis.</a:t>
            </a:r>
          </a:p>
          <a:p>
            <a:r>
              <a:rPr lang="en-US" altLang="en-US" smtClean="0">
                <a:latin typeface="Arial" pitchFamily="34" charset="0"/>
              </a:rPr>
              <a:t>Both democratic and nondemocratic leaders may seek the rally effect:</a:t>
            </a:r>
          </a:p>
          <a:p>
            <a:r>
              <a:rPr lang="en-US" altLang="en-US" smtClean="0">
                <a:latin typeface="Arial" pitchFamily="34" charset="0"/>
              </a:rPr>
              <a:t>	- 	rally for reelection</a:t>
            </a:r>
          </a:p>
          <a:p>
            <a:r>
              <a:rPr lang="en-US" altLang="en-US" smtClean="0">
                <a:latin typeface="Arial" pitchFamily="34" charset="0"/>
              </a:rPr>
              <a:t>	- 	rally to reestablish legitimacy if nondemocratic</a:t>
            </a:r>
          </a:p>
        </p:txBody>
      </p:sp>
    </p:spTree>
    <p:extLst>
      <p:ext uri="{BB962C8B-B14F-4D97-AF65-F5344CB8AC3E}">
        <p14:creationId xmlns:p14="http://schemas.microsoft.com/office/powerpoint/2010/main" val="1698159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Here is a simple depiction of the bargaining range in the absence of the rally effect.</a:t>
            </a:r>
          </a:p>
        </p:txBody>
      </p:sp>
    </p:spTree>
    <p:extLst>
      <p:ext uri="{BB962C8B-B14F-4D97-AF65-F5344CB8AC3E}">
        <p14:creationId xmlns:p14="http://schemas.microsoft.com/office/powerpoint/2010/main" val="3910089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Here is how the rally effect can influence the bargaining range.</a:t>
            </a:r>
          </a:p>
          <a:p>
            <a:r>
              <a:rPr lang="en-US" altLang="en-US" smtClean="0">
                <a:latin typeface="Arial" pitchFamily="34" charset="0"/>
              </a:rPr>
              <a:t>Political benefits from war mean that state A can demand a better deal from state B. The bargaining range is now closer to A</a:t>
            </a:r>
            <a:r>
              <a:rPr lang="ja-JP" altLang="en-US" smtClean="0">
                <a:latin typeface="Arial" pitchFamily="34" charset="0"/>
              </a:rPr>
              <a:t>’</a:t>
            </a:r>
            <a:r>
              <a:rPr lang="en-US" altLang="ja-JP" smtClean="0">
                <a:latin typeface="Arial" pitchFamily="34" charset="0"/>
              </a:rPr>
              <a:t>s ideal point.</a:t>
            </a:r>
            <a:endParaRPr lang="en-US" altLang="en-US" smtClean="0">
              <a:latin typeface="Arial" pitchFamily="34" charset="0"/>
            </a:endParaRPr>
          </a:p>
        </p:txBody>
      </p:sp>
    </p:spTree>
    <p:extLst>
      <p:ext uri="{BB962C8B-B14F-4D97-AF65-F5344CB8AC3E}">
        <p14:creationId xmlns:p14="http://schemas.microsoft.com/office/powerpoint/2010/main" val="31653535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(L) Just a few days before invading the Falkland Islands, the Argentine government faced massive protests and calls for the overthrow of the ruling junta. Rioters confronted police, and thousands were arrested. The war with Britain provided the Argentine junta a (temporary) reprieve from these problems by shifting the public</a:t>
            </a:r>
            <a:r>
              <a:rPr lang="ja-JP" altLang="en-US" smtClean="0">
                <a:latin typeface="Arial" pitchFamily="34" charset="0"/>
              </a:rPr>
              <a:t>’</a:t>
            </a:r>
            <a:r>
              <a:rPr lang="en-US" altLang="ja-JP" smtClean="0">
                <a:latin typeface="Arial" pitchFamily="34" charset="0"/>
              </a:rPr>
              <a:t>s attention away from domestic issues.</a:t>
            </a:r>
          </a:p>
          <a:p>
            <a:r>
              <a:rPr lang="en-US" altLang="en-US" smtClean="0">
                <a:latin typeface="Arial" pitchFamily="34" charset="0"/>
              </a:rPr>
              <a:t>(R) Thatcher decided to wage war with Argentina over the Falkland Islands—it distracted the public from the severe economic recession of 1982. Her public approval ratings went from 29 percent before the war to 51 percent during the war. The public rallied behind the leader.</a:t>
            </a:r>
          </a:p>
          <a:p>
            <a:r>
              <a:rPr lang="en-US" altLang="en-US" smtClean="0">
                <a:latin typeface="Arial" pitchFamily="34" charset="0"/>
              </a:rPr>
              <a:t>Despite a few well-known examples, little evidence shows that leaders start wars to generate a rally.</a:t>
            </a:r>
          </a:p>
          <a:p>
            <a:r>
              <a:rPr lang="en-US" altLang="en-US" smtClean="0">
                <a:latin typeface="Arial" pitchFamily="34" charset="0"/>
              </a:rPr>
              <a:t>Secure leaders might be more likely to initiate a crisis.</a:t>
            </a:r>
          </a:p>
          <a:p>
            <a:r>
              <a:rPr lang="en-US" altLang="en-US" smtClean="0">
                <a:latin typeface="Arial" pitchFamily="34" charset="0"/>
              </a:rPr>
              <a:t>Benefits of war to a leader must outweigh the benefits of peace.</a:t>
            </a:r>
          </a:p>
        </p:txBody>
      </p:sp>
    </p:spTree>
    <p:extLst>
      <p:ext uri="{BB962C8B-B14F-4D97-AF65-F5344CB8AC3E}">
        <p14:creationId xmlns:p14="http://schemas.microsoft.com/office/powerpoint/2010/main" val="37805139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Figure 4.4: U.S. Battle Deaths and Public Support for War</a:t>
            </a:r>
          </a:p>
          <a:p>
            <a:r>
              <a:rPr lang="en-US" altLang="en-US" smtClean="0">
                <a:latin typeface="Arial" pitchFamily="34" charset="0"/>
              </a:rPr>
              <a:t>Public support for war wanes as costs in blood and treasure mount.</a:t>
            </a:r>
          </a:p>
          <a:p>
            <a:endParaRPr lang="en-US" altLang="en-US" smtClean="0">
              <a:latin typeface="Arial" pitchFamily="34" charset="0"/>
            </a:endParaRPr>
          </a:p>
        </p:txBody>
      </p:sp>
    </p:spTree>
    <p:extLst>
      <p:ext uri="{BB962C8B-B14F-4D97-AF65-F5344CB8AC3E}">
        <p14:creationId xmlns:p14="http://schemas.microsoft.com/office/powerpoint/2010/main" val="2611237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Figure 4.A: War Outcomes and the Fate of Leaders</a:t>
            </a:r>
          </a:p>
          <a:p>
            <a:endParaRPr lang="en-US" altLang="en-US" smtClean="0">
              <a:latin typeface="Arial" pitchFamily="34" charset="0"/>
            </a:endParaRPr>
          </a:p>
          <a:p>
            <a:r>
              <a:rPr lang="en-US" altLang="en-US" smtClean="0">
                <a:latin typeface="Arial" pitchFamily="34" charset="0"/>
              </a:rPr>
              <a:t>War is politically costly.</a:t>
            </a:r>
          </a:p>
          <a:p>
            <a:r>
              <a:rPr lang="en-US" altLang="en-US" smtClean="0">
                <a:latin typeface="Arial" pitchFamily="34" charset="0"/>
              </a:rPr>
              <a:t>This figure shows that 85 percent of leaders who lost costly wars were out of power within one year of the end of the war.</a:t>
            </a:r>
          </a:p>
          <a:p>
            <a:r>
              <a:rPr lang="en-US" altLang="en-US" smtClean="0">
                <a:latin typeface="Arial" pitchFamily="34" charset="0"/>
              </a:rPr>
              <a:t>More than two-thirds who won wars stayed in power.</a:t>
            </a:r>
          </a:p>
        </p:txBody>
      </p:sp>
    </p:spTree>
    <p:extLst>
      <p:ext uri="{BB962C8B-B14F-4D97-AF65-F5344CB8AC3E}">
        <p14:creationId xmlns:p14="http://schemas.microsoft.com/office/powerpoint/2010/main" val="12677611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solidFill>
                  <a:srgbClr val="000000"/>
                </a:solidFill>
                <a:latin typeface="Arial" pitchFamily="34" charset="0"/>
              </a:rPr>
              <a:t>Figure 4.B: Democracy and the Fate of Wartime Leaders</a:t>
            </a:r>
            <a:endParaRPr lang="en-US" altLang="en-US" smtClean="0">
              <a:latin typeface="Arial" pitchFamily="34" charset="0"/>
            </a:endParaRPr>
          </a:p>
          <a:p>
            <a:endParaRPr lang="en-US" altLang="en-US" smtClean="0">
              <a:latin typeface="Arial" pitchFamily="34" charset="0"/>
            </a:endParaRPr>
          </a:p>
          <a:p>
            <a:r>
              <a:rPr lang="en-US" altLang="en-US" smtClean="0">
                <a:latin typeface="Arial" pitchFamily="34" charset="0"/>
              </a:rPr>
              <a:t>Wars are especially risky for leaders in democracies. </a:t>
            </a:r>
          </a:p>
          <a:p>
            <a:r>
              <a:rPr lang="en-US" altLang="en-US" smtClean="0">
                <a:latin typeface="Arial" pitchFamily="34" charset="0"/>
              </a:rPr>
              <a:t>Democratic leaders who lead their countries to war (whether they won or lost) are much more likely to lose office within a year of the war</a:t>
            </a:r>
            <a:r>
              <a:rPr lang="ja-JP" altLang="en-US" smtClean="0">
                <a:latin typeface="Arial" pitchFamily="34" charset="0"/>
              </a:rPr>
              <a:t>’</a:t>
            </a:r>
            <a:r>
              <a:rPr lang="en-US" altLang="ja-JP" smtClean="0">
                <a:latin typeface="Arial" pitchFamily="34" charset="0"/>
              </a:rPr>
              <a:t>s end.</a:t>
            </a:r>
          </a:p>
          <a:p>
            <a:r>
              <a:rPr lang="en-US" altLang="en-US" smtClean="0">
                <a:latin typeface="Arial" pitchFamily="34" charset="0"/>
              </a:rPr>
              <a:t>Fifty-two percent of nondemocratic leaders stayed in office, and just over 10 percent of democratic leaders did after a loss.</a:t>
            </a:r>
          </a:p>
        </p:txBody>
      </p:sp>
    </p:spTree>
    <p:extLst>
      <p:ext uri="{BB962C8B-B14F-4D97-AF65-F5344CB8AC3E}">
        <p14:creationId xmlns:p14="http://schemas.microsoft.com/office/powerpoint/2010/main" val="20532826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Groups may have preferences that differ from the </a:t>
            </a:r>
            <a:r>
              <a:rPr lang="ja-JP" altLang="en-US" smtClean="0">
                <a:latin typeface="Arial" pitchFamily="34" charset="0"/>
              </a:rPr>
              <a:t>“</a:t>
            </a:r>
            <a:r>
              <a:rPr lang="en-US" altLang="ja-JP" smtClean="0">
                <a:latin typeface="Arial" pitchFamily="34" charset="0"/>
              </a:rPr>
              <a:t>national interest.” </a:t>
            </a:r>
          </a:p>
          <a:p>
            <a:r>
              <a:rPr lang="en-US" altLang="en-US" smtClean="0">
                <a:latin typeface="Arial" pitchFamily="34" charset="0"/>
              </a:rPr>
              <a:t>They may be ideologically opposed to or supportive of a government</a:t>
            </a:r>
            <a:r>
              <a:rPr lang="ja-JP" altLang="en-US" smtClean="0">
                <a:latin typeface="Arial" pitchFamily="34" charset="0"/>
              </a:rPr>
              <a:t>’</a:t>
            </a:r>
            <a:r>
              <a:rPr lang="en-US" altLang="ja-JP" smtClean="0">
                <a:latin typeface="Arial" pitchFamily="34" charset="0"/>
              </a:rPr>
              <a:t>s foreign policy.</a:t>
            </a:r>
          </a:p>
          <a:p>
            <a:endParaRPr lang="en-US" altLang="en-US" smtClean="0">
              <a:latin typeface="Arial" pitchFamily="34" charset="0"/>
            </a:endParaRPr>
          </a:p>
          <a:p>
            <a:r>
              <a:rPr lang="en-US" altLang="en-US" smtClean="0">
                <a:latin typeface="Arial" pitchFamily="34" charset="0"/>
              </a:rPr>
              <a:t>Some groups may benefit from war. Their view of costs and benefits may differ from the national interest.</a:t>
            </a:r>
          </a:p>
          <a:p>
            <a:r>
              <a:rPr lang="en-US" altLang="en-US" smtClean="0">
                <a:latin typeface="Arial" pitchFamily="34" charset="0"/>
              </a:rPr>
              <a:t>For example, many people argued that Halliburton benefited financially from the Iraq War in 2003.</a:t>
            </a:r>
          </a:p>
          <a:p>
            <a:endParaRPr lang="en-US" altLang="en-US" smtClean="0">
              <a:latin typeface="Arial" pitchFamily="34" charset="0"/>
            </a:endParaRPr>
          </a:p>
          <a:p>
            <a:r>
              <a:rPr lang="en-US" altLang="en-US" smtClean="0">
                <a:latin typeface="Arial" pitchFamily="34" charset="0"/>
              </a:rPr>
              <a:t>President Eisenhower, in his farewell speech, warned Americans of the dangers of the </a:t>
            </a:r>
            <a:r>
              <a:rPr lang="ja-JP" altLang="en-US" smtClean="0">
                <a:latin typeface="Arial" pitchFamily="34" charset="0"/>
              </a:rPr>
              <a:t>“</a:t>
            </a:r>
            <a:r>
              <a:rPr lang="en-US" altLang="ja-JP" smtClean="0">
                <a:latin typeface="Arial" pitchFamily="34" charset="0"/>
              </a:rPr>
              <a:t>military-industrial complex.”</a:t>
            </a:r>
          </a:p>
          <a:p>
            <a:r>
              <a:rPr lang="en-US" altLang="en-US" smtClean="0">
                <a:latin typeface="Arial" pitchFamily="34" charset="0"/>
              </a:rPr>
              <a:t>War might be good for the military</a:t>
            </a:r>
            <a:r>
              <a:rPr lang="ja-JP" altLang="en-US" smtClean="0">
                <a:latin typeface="Arial" pitchFamily="34" charset="0"/>
              </a:rPr>
              <a:t>’</a:t>
            </a:r>
            <a:r>
              <a:rPr lang="en-US" altLang="ja-JP" smtClean="0">
                <a:latin typeface="Arial" pitchFamily="34" charset="0"/>
              </a:rPr>
              <a:t>s bottom line and bureaucratic interests.</a:t>
            </a:r>
          </a:p>
          <a:p>
            <a:endParaRPr lang="en-US" altLang="en-US" smtClean="0">
              <a:latin typeface="Arial" pitchFamily="34" charset="0"/>
            </a:endParaRPr>
          </a:p>
          <a:p>
            <a:r>
              <a:rPr lang="en-US" altLang="en-US" smtClean="0">
                <a:latin typeface="Arial" pitchFamily="34" charset="0"/>
              </a:rPr>
              <a:t>Types of groups </a:t>
            </a:r>
          </a:p>
          <a:p>
            <a:r>
              <a:rPr lang="en-US" altLang="en-US" smtClean="0">
                <a:latin typeface="Arial" pitchFamily="34" charset="0"/>
              </a:rPr>
              <a:t>	- Political parties </a:t>
            </a:r>
          </a:p>
          <a:p>
            <a:r>
              <a:rPr lang="en-US" altLang="en-US" smtClean="0">
                <a:latin typeface="Arial" pitchFamily="34" charset="0"/>
              </a:rPr>
              <a:t>	- Economic interest groups </a:t>
            </a:r>
          </a:p>
          <a:p>
            <a:r>
              <a:rPr lang="en-US" altLang="en-US" smtClean="0">
                <a:latin typeface="Arial" pitchFamily="34" charset="0"/>
              </a:rPr>
              <a:t>	- Ideological or ethnic interest groups </a:t>
            </a:r>
          </a:p>
          <a:p>
            <a:r>
              <a:rPr lang="en-US" altLang="en-US" smtClean="0">
                <a:latin typeface="Arial" pitchFamily="34" charset="0"/>
              </a:rPr>
              <a:t>	- Bureaucratic interests</a:t>
            </a:r>
          </a:p>
        </p:txBody>
      </p:sp>
    </p:spTree>
    <p:extLst>
      <p:ext uri="{BB962C8B-B14F-4D97-AF65-F5344CB8AC3E}">
        <p14:creationId xmlns:p14="http://schemas.microsoft.com/office/powerpoint/2010/main" val="16451660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xfrm>
            <a:off x="1143000" y="720725"/>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How can groups with particularistic preferences prevail?</a:t>
            </a:r>
          </a:p>
          <a:p>
            <a:endParaRPr lang="en-US" altLang="en-US" smtClean="0">
              <a:latin typeface="Arial" pitchFamily="34" charset="0"/>
            </a:endParaRPr>
          </a:p>
          <a:p>
            <a:r>
              <a:rPr lang="en-US" altLang="en-US" smtClean="0">
                <a:latin typeface="Arial" pitchFamily="34" charset="0"/>
              </a:rPr>
              <a:t>Logic of collective action:</a:t>
            </a:r>
          </a:p>
          <a:p>
            <a:pPr>
              <a:buFontTx/>
              <a:buChar char="•"/>
            </a:pPr>
            <a:r>
              <a:rPr lang="en-US" altLang="en-US" smtClean="0">
                <a:latin typeface="Arial" pitchFamily="34" charset="0"/>
              </a:rPr>
              <a:t>	Smaller groups will be better organized and thus more influential.</a:t>
            </a:r>
          </a:p>
          <a:p>
            <a:pPr>
              <a:buFontTx/>
              <a:buChar char="•"/>
            </a:pPr>
            <a:r>
              <a:rPr lang="en-US" altLang="en-US" smtClean="0">
                <a:latin typeface="Arial" pitchFamily="34" charset="0"/>
              </a:rPr>
              <a:t>	Larger groups suffer from free riding (e.g., consumers).</a:t>
            </a:r>
          </a:p>
          <a:p>
            <a:pPr>
              <a:buFontTx/>
              <a:buChar char="•"/>
            </a:pPr>
            <a:r>
              <a:rPr lang="en-US" altLang="en-US" smtClean="0">
                <a:latin typeface="Arial" pitchFamily="34" charset="0"/>
              </a:rPr>
              <a:t>In aggregate, groups will prevail in shaping policy according to their disparate and narrow interests at the expense of a unified national interest.</a:t>
            </a:r>
          </a:p>
          <a:p>
            <a:r>
              <a:rPr lang="en-US" altLang="en-US" smtClean="0">
                <a:latin typeface="Arial" pitchFamily="34" charset="0"/>
              </a:rPr>
              <a:t> </a:t>
            </a:r>
          </a:p>
          <a:p>
            <a:endParaRPr lang="en-US" altLang="en-US" smtClean="0">
              <a:latin typeface="Arial" pitchFamily="34" charset="0"/>
            </a:endParaRPr>
          </a:p>
        </p:txBody>
      </p:sp>
    </p:spTree>
    <p:extLst>
      <p:ext uri="{BB962C8B-B14F-4D97-AF65-F5344CB8AC3E}">
        <p14:creationId xmlns:p14="http://schemas.microsoft.com/office/powerpoint/2010/main" val="10091495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The military may favor war.</a:t>
            </a:r>
          </a:p>
          <a:p>
            <a:r>
              <a:rPr lang="en-US" altLang="en-US" smtClean="0">
                <a:latin typeface="Arial" pitchFamily="34" charset="0"/>
              </a:rPr>
              <a:t>	- Its purpose is to wage war. </a:t>
            </a:r>
          </a:p>
          <a:p>
            <a:r>
              <a:rPr lang="en-US" altLang="en-US" smtClean="0">
                <a:latin typeface="Arial" pitchFamily="34" charset="0"/>
              </a:rPr>
              <a:t>	- War leads to increased budgets. </a:t>
            </a:r>
          </a:p>
          <a:p>
            <a:r>
              <a:rPr lang="en-US" altLang="en-US" smtClean="0">
                <a:latin typeface="Arial" pitchFamily="34" charset="0"/>
              </a:rPr>
              <a:t>	- War also leads to promotion opportunities.</a:t>
            </a:r>
          </a:p>
          <a:p>
            <a:endParaRPr lang="en-US" altLang="en-US" smtClean="0">
              <a:latin typeface="Arial" pitchFamily="34" charset="0"/>
            </a:endParaRPr>
          </a:p>
          <a:p>
            <a:r>
              <a:rPr lang="en-US" altLang="en-US" smtClean="0">
                <a:latin typeface="Arial" pitchFamily="34" charset="0"/>
              </a:rPr>
              <a:t>The military is the most important bureaucratic actor in decisions about war. The military also has the best information about capabilities and resolve.</a:t>
            </a:r>
          </a:p>
          <a:p>
            <a:r>
              <a:rPr lang="en-US" altLang="en-US" smtClean="0">
                <a:latin typeface="Arial" pitchFamily="34" charset="0"/>
              </a:rPr>
              <a:t>Yet, in practice, the military often tends to be cautious about going to war. </a:t>
            </a:r>
          </a:p>
          <a:p>
            <a:r>
              <a:rPr lang="en-US" altLang="en-US" smtClean="0">
                <a:latin typeface="Arial" pitchFamily="34" charset="0"/>
              </a:rPr>
              <a:t>U.S. military was far more reluctant to go to war with Iraq in 2003 than were the White House and the civilian leadership at the Pentagon.</a:t>
            </a:r>
          </a:p>
          <a:p>
            <a:endParaRPr lang="en-US" altLang="en-US" smtClean="0">
              <a:latin typeface="Arial" pitchFamily="34" charset="0"/>
            </a:endParaRPr>
          </a:p>
        </p:txBody>
      </p:sp>
    </p:spTree>
    <p:extLst>
      <p:ext uri="{BB962C8B-B14F-4D97-AF65-F5344CB8AC3E}">
        <p14:creationId xmlns:p14="http://schemas.microsoft.com/office/powerpoint/2010/main" val="3428361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In May 2014, the military staged a coup and ousted the Thai government. When governments have to depend on the military to stay in power, the military has substantial influence over its foreign policy.</a:t>
            </a:r>
          </a:p>
        </p:txBody>
      </p:sp>
    </p:spTree>
    <p:extLst>
      <p:ext uri="{BB962C8B-B14F-4D97-AF65-F5344CB8AC3E}">
        <p14:creationId xmlns:p14="http://schemas.microsoft.com/office/powerpoint/2010/main" val="7287373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How do domestic interests affect the bargaining range?</a:t>
            </a:r>
          </a:p>
        </p:txBody>
      </p:sp>
    </p:spTree>
    <p:extLst>
      <p:ext uri="{BB962C8B-B14F-4D97-AF65-F5344CB8AC3E}">
        <p14:creationId xmlns:p14="http://schemas.microsoft.com/office/powerpoint/2010/main" val="3615790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 </a:t>
            </a:r>
          </a:p>
        </p:txBody>
      </p:sp>
    </p:spTree>
    <p:extLst>
      <p:ext uri="{BB962C8B-B14F-4D97-AF65-F5344CB8AC3E}">
        <p14:creationId xmlns:p14="http://schemas.microsoft.com/office/powerpoint/2010/main" val="23751837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 Bargaining with hawkish interests in state A narrows the bargaining range.</a:t>
            </a:r>
          </a:p>
        </p:txBody>
      </p:sp>
    </p:spTree>
    <p:extLst>
      <p:ext uri="{BB962C8B-B14F-4D97-AF65-F5344CB8AC3E}">
        <p14:creationId xmlns:p14="http://schemas.microsoft.com/office/powerpoint/2010/main" val="18639489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cs typeface="Arial" pitchFamily="34" charset="0"/>
              </a:rPr>
              <a:t>Figure 4.5: Domestic Interests and International Bargaining</a:t>
            </a:r>
          </a:p>
          <a:p>
            <a:pPr eaLnBrk="1" hangingPunct="1"/>
            <a:endParaRPr lang="en-US" altLang="en-US" b="1" smtClean="0">
              <a:latin typeface="Arial" pitchFamily="34" charset="0"/>
              <a:cs typeface="Arial" pitchFamily="34" charset="0"/>
            </a:endParaRPr>
          </a:p>
          <a:p>
            <a:pPr eaLnBrk="1" hangingPunct="1"/>
            <a:r>
              <a:rPr lang="en-US" altLang="en-US" smtClean="0">
                <a:latin typeface="Arial" pitchFamily="34" charset="0"/>
                <a:cs typeface="Arial" pitchFamily="34" charset="0"/>
              </a:rPr>
              <a:t>Interactions between groups favoring and opposing war can alter states</a:t>
            </a:r>
            <a:r>
              <a:rPr lang="en-US" altLang="ja-JP" smtClean="0">
                <a:latin typeface="Arial" pitchFamily="34" charset="0"/>
                <a:cs typeface="Arial" pitchFamily="34" charset="0"/>
              </a:rPr>
              <a:t>’ interests, but this alone does not usually lead to war.</a:t>
            </a:r>
            <a:endParaRPr lang="en-US" altLang="en-US" smtClean="0">
              <a:latin typeface="Arial" pitchFamily="34" charset="0"/>
              <a:cs typeface="Arial" pitchFamily="34" charset="0"/>
            </a:endParaRPr>
          </a:p>
        </p:txBody>
      </p:sp>
    </p:spTree>
    <p:extLst>
      <p:ext uri="{BB962C8B-B14F-4D97-AF65-F5344CB8AC3E}">
        <p14:creationId xmlns:p14="http://schemas.microsoft.com/office/powerpoint/2010/main" val="20610286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Business groups may try to influence foreign policy to protect their interests. When the Guatemalan government seized extensive property belonging to the United Fruit Company in 1954, arguing that it belonged to the workers of Guatemala, United Fruit asked the U.S. government to intervene. Here, a banner with slogans from Guatemala</a:t>
            </a:r>
            <a:r>
              <a:rPr lang="ja-JP" altLang="en-US" smtClean="0">
                <a:latin typeface="Arial" pitchFamily="34" charset="0"/>
              </a:rPr>
              <a:t>’</a:t>
            </a:r>
            <a:r>
              <a:rPr lang="en-US" altLang="ja-JP" smtClean="0">
                <a:latin typeface="Arial" pitchFamily="34" charset="0"/>
              </a:rPr>
              <a:t>s General Confederation of Workers hangs in front of a United Fruit hiring hall. The CIA worked to topple Arbenz and installed a pro-American leader in his place.</a:t>
            </a:r>
          </a:p>
          <a:p>
            <a:endParaRPr lang="en-US" altLang="en-US" smtClean="0">
              <a:latin typeface="Arial" pitchFamily="34" charset="0"/>
            </a:endParaRPr>
          </a:p>
        </p:txBody>
      </p:sp>
    </p:spTree>
    <p:extLst>
      <p:ext uri="{BB962C8B-B14F-4D97-AF65-F5344CB8AC3E}">
        <p14:creationId xmlns:p14="http://schemas.microsoft.com/office/powerpoint/2010/main" val="23895729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 </a:t>
            </a:r>
          </a:p>
        </p:txBody>
      </p:sp>
    </p:spTree>
    <p:extLst>
      <p:ext uri="{BB962C8B-B14F-4D97-AF65-F5344CB8AC3E}">
        <p14:creationId xmlns:p14="http://schemas.microsoft.com/office/powerpoint/2010/main" val="15525045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Does a country’s regime type affect the likelihood of war?</a:t>
            </a:r>
          </a:p>
          <a:p>
            <a:r>
              <a:rPr lang="en-US" altLang="en-US" smtClean="0">
                <a:latin typeface="Arial" pitchFamily="34" charset="0"/>
              </a:rPr>
              <a:t>Autocracies</a:t>
            </a:r>
          </a:p>
          <a:p>
            <a:r>
              <a:rPr lang="en-US" altLang="en-US" smtClean="0">
                <a:latin typeface="Arial" pitchFamily="34" charset="0"/>
              </a:rPr>
              <a:t>Most common form of nondemocratic system today is “electoral authoritarianism” that all but ensures victory for the ruling party.</a:t>
            </a:r>
          </a:p>
          <a:p>
            <a:r>
              <a:rPr lang="en-US" altLang="en-US" smtClean="0">
                <a:latin typeface="Arial" pitchFamily="34" charset="0"/>
              </a:rPr>
              <a:t>Venezuela, Russia, Ethiopia, and Myanmar.</a:t>
            </a:r>
          </a:p>
          <a:p>
            <a:endParaRPr lang="en-US" altLang="en-US" smtClean="0">
              <a:latin typeface="Arial" pitchFamily="34" charset="0"/>
            </a:endParaRPr>
          </a:p>
        </p:txBody>
      </p:sp>
    </p:spTree>
    <p:extLst>
      <p:ext uri="{BB962C8B-B14F-4D97-AF65-F5344CB8AC3E}">
        <p14:creationId xmlns:p14="http://schemas.microsoft.com/office/powerpoint/2010/main" val="35788681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Democratic institutions may discourage war.</a:t>
            </a:r>
          </a:p>
          <a:p>
            <a:r>
              <a:rPr lang="en-US" altLang="en-US" smtClean="0">
                <a:latin typeface="Arial" pitchFamily="34" charset="0"/>
              </a:rPr>
              <a:t>	- 	Forces consensus between elite and masses</a:t>
            </a:r>
          </a:p>
          <a:p>
            <a:r>
              <a:rPr lang="en-US" altLang="en-US" smtClean="0">
                <a:latin typeface="Arial" pitchFamily="34" charset="0"/>
              </a:rPr>
              <a:t>	- 	Leaders accountable	</a:t>
            </a:r>
          </a:p>
          <a:p>
            <a:r>
              <a:rPr lang="en-US" altLang="en-US" smtClean="0">
                <a:latin typeface="Arial" pitchFamily="34" charset="0"/>
              </a:rPr>
              <a:t>	- 	Masses bear costs</a:t>
            </a:r>
          </a:p>
          <a:p>
            <a:r>
              <a:rPr lang="en-US" altLang="en-US" smtClean="0">
                <a:latin typeface="Arial" pitchFamily="34" charset="0"/>
              </a:rPr>
              <a:t>	- 	Promotes norms of negotiation</a:t>
            </a:r>
          </a:p>
          <a:p>
            <a:r>
              <a:rPr lang="en-US" altLang="en-US" smtClean="0">
                <a:latin typeface="Arial" pitchFamily="34" charset="0"/>
              </a:rPr>
              <a:t>However, the democratic process is slow, and leaves time for interstate bargaining. </a:t>
            </a:r>
          </a:p>
        </p:txBody>
      </p:sp>
    </p:spTree>
    <p:extLst>
      <p:ext uri="{BB962C8B-B14F-4D97-AF65-F5344CB8AC3E}">
        <p14:creationId xmlns:p14="http://schemas.microsoft.com/office/powerpoint/2010/main" val="34529440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E29C0FD1-4F15-4656-B35B-38683B351C5A}" type="slidenum">
              <a:rPr lang="en-US" altLang="en-US" sz="1800">
                <a:latin typeface="Times" charset="0"/>
              </a:rPr>
              <a:pPr eaLnBrk="1" hangingPunct="1"/>
              <a:t>42</a:t>
            </a:fld>
            <a:endParaRPr lang="en-US" altLang="en-US" sz="1800">
              <a:latin typeface="Times" charset="0"/>
            </a:endParaRPr>
          </a:p>
        </p:txBody>
      </p:sp>
      <p:sp>
        <p:nvSpPr>
          <p:cNvPr id="890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cs typeface="Arial" pitchFamily="34" charset="0"/>
              </a:rPr>
              <a:t>Mature liberal democracies do not fight each other. They are also more transparent than other forms of government. This helps actors overcome information problems that can lead to war. </a:t>
            </a:r>
          </a:p>
          <a:p>
            <a:pPr eaLnBrk="1" hangingPunct="1"/>
            <a:r>
              <a:rPr lang="en-US" altLang="en-US" smtClean="0">
                <a:latin typeface="Arial" pitchFamily="34" charset="0"/>
                <a:cs typeface="Arial" pitchFamily="34" charset="0"/>
              </a:rPr>
              <a:t>Although France and Germany were once bitter enemies, they now cooperate closely, and war between them has become virtually unthinkable. Some scholars attribute this to the fact that both countries have had democratic governments since they last fought, in World War II. </a:t>
            </a:r>
          </a:p>
          <a:p>
            <a:pPr eaLnBrk="1" hangingPunct="1"/>
            <a:r>
              <a:rPr lang="en-US" altLang="en-US" smtClean="0">
                <a:latin typeface="Arial" pitchFamily="34" charset="0"/>
                <a:cs typeface="Arial" pitchFamily="34" charset="0"/>
              </a:rPr>
              <a:t>Here, German chancellor Angela Merkel and former French president Nicolas Sarkozy wind up a press conference at the Franco-German Ministers Council in November 2008.</a:t>
            </a:r>
          </a:p>
          <a:p>
            <a:pPr eaLnBrk="1" hangingPunct="1"/>
            <a:r>
              <a:rPr lang="en-US" altLang="en-US" i="1" smtClean="0">
                <a:latin typeface="Arial" pitchFamily="34" charset="0"/>
                <a:cs typeface="Arial" pitchFamily="34" charset="0"/>
              </a:rPr>
              <a:t>Horacio Villalobos/epa/Corbis</a:t>
            </a:r>
          </a:p>
        </p:txBody>
      </p:sp>
    </p:spTree>
    <p:extLst>
      <p:ext uri="{BB962C8B-B14F-4D97-AF65-F5344CB8AC3E}">
        <p14:creationId xmlns:p14="http://schemas.microsoft.com/office/powerpoint/2010/main" val="29695441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1A1E097E-DBBE-4931-B780-DD467AD2595D}" type="slidenum">
              <a:rPr lang="en-US" altLang="en-US" sz="1800">
                <a:latin typeface="Times" charset="0"/>
              </a:rPr>
              <a:pPr eaLnBrk="1" hangingPunct="1"/>
              <a:t>43</a:t>
            </a:fld>
            <a:endParaRPr lang="en-US" altLang="en-US" sz="1800">
              <a:latin typeface="Times" charset="0"/>
            </a:endParaRPr>
          </a:p>
        </p:txBody>
      </p:sp>
      <p:sp>
        <p:nvSpPr>
          <p:cNvPr id="911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cs typeface="Arial" pitchFamily="34" charset="0"/>
              </a:rPr>
              <a:t>The German government</a:t>
            </a:r>
            <a:r>
              <a:rPr lang="ja-JP" altLang="en-US" smtClean="0">
                <a:latin typeface="Arial" pitchFamily="34" charset="0"/>
                <a:cs typeface="Arial" pitchFamily="34" charset="0"/>
              </a:rPr>
              <a:t>’</a:t>
            </a:r>
            <a:r>
              <a:rPr lang="en-US" altLang="ja-JP" smtClean="0">
                <a:latin typeface="Arial" pitchFamily="34" charset="0"/>
                <a:cs typeface="Arial" pitchFamily="34" charset="0"/>
              </a:rPr>
              <a:t>s decision to stay out of the Iraq War may have come about because 2003 was an election year, and large groups of German voters opposed the war. Thousands of Germans protested the war in Berlin and other major cities. In democratic systems, voters can influence foreign policy by removing or threatening to remove leaders who make unpopular decisions. In liberal democracies, the general public can influence the decision to enter or stay out of a war.</a:t>
            </a:r>
          </a:p>
          <a:p>
            <a:pPr eaLnBrk="1" hangingPunct="1"/>
            <a:r>
              <a:rPr lang="en-US" altLang="en-US" i="1" smtClean="0">
                <a:latin typeface="Arial" pitchFamily="34" charset="0"/>
                <a:cs typeface="Arial" pitchFamily="34" charset="0"/>
              </a:rPr>
              <a:t>Reuters/Corbis</a:t>
            </a:r>
          </a:p>
        </p:txBody>
      </p:sp>
    </p:spTree>
    <p:extLst>
      <p:ext uri="{BB962C8B-B14F-4D97-AF65-F5344CB8AC3E}">
        <p14:creationId xmlns:p14="http://schemas.microsoft.com/office/powerpoint/2010/main" val="18062173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10C1213A-6FA1-4FCB-A07D-8F571913C951}" type="slidenum">
              <a:rPr lang="en-US" altLang="en-US" sz="1800">
                <a:latin typeface="Times" charset="0"/>
              </a:rPr>
              <a:pPr eaLnBrk="1" hangingPunct="1"/>
              <a:t>44</a:t>
            </a:fld>
            <a:endParaRPr lang="en-US" altLang="en-US" sz="1800">
              <a:latin typeface="Times" charset="0"/>
            </a:endParaRPr>
          </a:p>
        </p:txBody>
      </p:sp>
      <p:sp>
        <p:nvSpPr>
          <p:cNvPr id="931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solidFill>
                  <a:srgbClr val="000000"/>
                </a:solidFill>
                <a:latin typeface="Arial" pitchFamily="34" charset="0"/>
                <a:cs typeface="Arial" pitchFamily="34" charset="0"/>
              </a:rPr>
              <a:t>Figure 4.6: The Spread of Democracy, 1800–2010 </a:t>
            </a:r>
            <a:endParaRPr lang="en-US" altLang="en-US" smtClean="0">
              <a:latin typeface="Arial" pitchFamily="34" charset="0"/>
              <a:cs typeface="Arial" pitchFamily="34" charset="0"/>
            </a:endParaRPr>
          </a:p>
          <a:p>
            <a:pPr eaLnBrk="1" hangingPunct="1"/>
            <a:r>
              <a:rPr lang="en-US" altLang="en-US" smtClean="0">
                <a:latin typeface="Arial" pitchFamily="34" charset="0"/>
                <a:cs typeface="Arial" pitchFamily="34" charset="0"/>
              </a:rPr>
              <a:t>Limits to the democratic peace thesis.</a:t>
            </a:r>
          </a:p>
          <a:p>
            <a:pPr eaLnBrk="1" hangingPunct="1"/>
            <a:r>
              <a:rPr lang="en-US" altLang="en-US" smtClean="0">
                <a:latin typeface="Arial" pitchFamily="34" charset="0"/>
                <a:cs typeface="Arial" pitchFamily="34" charset="0"/>
              </a:rPr>
              <a:t>The spread of democracy may not lead to world peace.</a:t>
            </a:r>
          </a:p>
          <a:p>
            <a:pPr eaLnBrk="1" hangingPunct="1"/>
            <a:r>
              <a:rPr lang="en-US" altLang="en-US" smtClean="0">
                <a:latin typeface="Arial" pitchFamily="34" charset="0"/>
                <a:cs typeface="Arial" pitchFamily="34" charset="0"/>
              </a:rPr>
              <a:t>The transition to democracy may increase the probability of war. </a:t>
            </a:r>
          </a:p>
          <a:p>
            <a:pPr eaLnBrk="1" hangingPunct="1"/>
            <a:endParaRPr lang="en-US" altLang="en-US" smtClean="0">
              <a:latin typeface="Arial" pitchFamily="34" charset="0"/>
              <a:cs typeface="Arial" pitchFamily="34" charset="0"/>
            </a:endParaRPr>
          </a:p>
          <a:p>
            <a:pPr eaLnBrk="1" hangingPunct="1"/>
            <a:r>
              <a:rPr lang="en-US" altLang="en-US" smtClean="0">
                <a:latin typeface="Arial" pitchFamily="34" charset="0"/>
                <a:cs typeface="Arial" pitchFamily="34" charset="0"/>
              </a:rPr>
              <a:t>Instability of young democracies</a:t>
            </a:r>
          </a:p>
          <a:p>
            <a:pPr eaLnBrk="1" hangingPunct="1"/>
            <a:r>
              <a:rPr lang="en-US" altLang="en-US" smtClean="0">
                <a:latin typeface="Arial" pitchFamily="34" charset="0"/>
                <a:cs typeface="Arial" pitchFamily="34" charset="0"/>
              </a:rPr>
              <a:t>	- Maybe peace between mature democracies is a function of common interests, economic development, or the fact that war is rare, rather than a function of regime type.</a:t>
            </a:r>
          </a:p>
          <a:p>
            <a:pPr eaLnBrk="1" hangingPunct="1"/>
            <a:r>
              <a:rPr lang="en-US" altLang="en-US" smtClean="0">
                <a:latin typeface="Arial" pitchFamily="34" charset="0"/>
                <a:cs typeface="Arial" pitchFamily="34" charset="0"/>
              </a:rPr>
              <a:t>	- Democratic rule may empower groups, like the United Fruit Company, that face huge gains from war.</a:t>
            </a:r>
          </a:p>
        </p:txBody>
      </p:sp>
    </p:spTree>
    <p:extLst>
      <p:ext uri="{BB962C8B-B14F-4D97-AF65-F5344CB8AC3E}">
        <p14:creationId xmlns:p14="http://schemas.microsoft.com/office/powerpoint/2010/main" val="15430008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C51918E2-7833-4544-A3C0-4ECE786FEA34}" type="slidenum">
              <a:rPr lang="en-US" altLang="en-US" sz="1800">
                <a:latin typeface="Times" charset="0"/>
              </a:rPr>
              <a:pPr eaLnBrk="1" hangingPunct="1"/>
              <a:t>45</a:t>
            </a:fld>
            <a:endParaRPr lang="en-US" altLang="en-US" sz="1800">
              <a:latin typeface="Times" charset="0"/>
            </a:endParaRPr>
          </a:p>
        </p:txBody>
      </p:sp>
      <p:sp>
        <p:nvSpPr>
          <p:cNvPr id="952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In nondemocratic states, like Zimbabwe, a small group of leaders typically makes foreign policy behind closed doors, often limiting what can be reported to the media and the public. This lack of transparency can make it harder for foreign states to gauge the state</a:t>
            </a:r>
            <a:r>
              <a:rPr lang="ja-JP" altLang="en-US" smtClean="0">
                <a:latin typeface="Arial" pitchFamily="34" charset="0"/>
              </a:rPr>
              <a:t>’</a:t>
            </a:r>
            <a:r>
              <a:rPr lang="en-US" altLang="ja-JP" smtClean="0">
                <a:latin typeface="Arial" pitchFamily="34" charset="0"/>
              </a:rPr>
              <a:t>s capabilities and resolve.</a:t>
            </a:r>
          </a:p>
          <a:p>
            <a:endParaRPr lang="en-US" altLang="en-US" smtClean="0">
              <a:latin typeface="Arial" pitchFamily="34" charset="0"/>
            </a:endParaRPr>
          </a:p>
          <a:p>
            <a:r>
              <a:rPr lang="en-US" altLang="en-US" smtClean="0">
                <a:latin typeface="Arial" pitchFamily="34" charset="0"/>
              </a:rPr>
              <a:t>Democracies are just as likely to go to war with nondemocracies.</a:t>
            </a:r>
          </a:p>
          <a:p>
            <a:r>
              <a:rPr lang="en-US" altLang="en-US" smtClean="0">
                <a:latin typeface="Arial" pitchFamily="34" charset="0"/>
              </a:rPr>
              <a:t>	- For example, Iraq and Afghanistan</a:t>
            </a:r>
          </a:p>
          <a:p>
            <a:r>
              <a:rPr lang="en-US" altLang="en-US" smtClean="0">
                <a:latin typeface="Arial" pitchFamily="34" charset="0"/>
              </a:rPr>
              <a:t>	- Demands of nondemocracies are not always seen as legitimate.</a:t>
            </a:r>
          </a:p>
          <a:p>
            <a:r>
              <a:rPr lang="en-US" altLang="en-US" smtClean="0">
                <a:latin typeface="Arial" pitchFamily="34" charset="0"/>
              </a:rPr>
              <a:t>	- Dictators can engage in riskier behavior.</a:t>
            </a:r>
          </a:p>
          <a:p>
            <a:r>
              <a:rPr lang="en-US" altLang="en-US" smtClean="0">
                <a:latin typeface="Arial" pitchFamily="34" charset="0"/>
              </a:rPr>
              <a:t>	- Lack of transparency makes it hard for foreign states to gauge capabilities and resolve.</a:t>
            </a:r>
          </a:p>
          <a:p>
            <a:r>
              <a:rPr lang="en-US" altLang="en-US" smtClean="0">
                <a:latin typeface="Arial" pitchFamily="34" charset="0"/>
              </a:rPr>
              <a:t> </a:t>
            </a:r>
          </a:p>
          <a:p>
            <a:pPr eaLnBrk="1" hangingPunct="1"/>
            <a:endParaRPr lang="en-US" altLang="en-US" smtClean="0">
              <a:latin typeface="Times" charset="0"/>
            </a:endParaRPr>
          </a:p>
        </p:txBody>
      </p:sp>
    </p:spTree>
    <p:extLst>
      <p:ext uri="{BB962C8B-B14F-4D97-AF65-F5344CB8AC3E}">
        <p14:creationId xmlns:p14="http://schemas.microsoft.com/office/powerpoint/2010/main" val="2189187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Should We Prefer a Friendly Dictator or a Hostile Democracy?</a:t>
            </a:r>
          </a:p>
        </p:txBody>
      </p:sp>
    </p:spTree>
    <p:extLst>
      <p:ext uri="{BB962C8B-B14F-4D97-AF65-F5344CB8AC3E}">
        <p14:creationId xmlns:p14="http://schemas.microsoft.com/office/powerpoint/2010/main" val="20518760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Should We Prefer a Friendly Dictator or a Hostile Democracy?</a:t>
            </a:r>
          </a:p>
          <a:p>
            <a:endParaRPr lang="en-US" altLang="en-US" smtClean="0">
              <a:latin typeface="Arial" pitchFamily="34" charset="0"/>
            </a:endParaRPr>
          </a:p>
        </p:txBody>
      </p:sp>
    </p:spTree>
    <p:extLst>
      <p:ext uri="{BB962C8B-B14F-4D97-AF65-F5344CB8AC3E}">
        <p14:creationId xmlns:p14="http://schemas.microsoft.com/office/powerpoint/2010/main" val="24680652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rPr>
              <a:t>The Kargil War and Military Influence in War</a:t>
            </a:r>
          </a:p>
        </p:txBody>
      </p:sp>
    </p:spTree>
    <p:extLst>
      <p:ext uri="{BB962C8B-B14F-4D97-AF65-F5344CB8AC3E}">
        <p14:creationId xmlns:p14="http://schemas.microsoft.com/office/powerpoint/2010/main" val="2334716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4" name="Title 1"/>
          <p:cNvSpPr txBox="1">
            <a:spLocks/>
          </p:cNvSpPr>
          <p:nvPr/>
        </p:nvSpPr>
        <p:spPr bwMode="auto">
          <a:xfrm>
            <a:off x="323850" y="1350963"/>
            <a:ext cx="2989263" cy="4179887"/>
          </a:xfrm>
          <a:prstGeom prst="rect">
            <a:avLst/>
          </a:prstGeom>
          <a:noFill/>
          <a:ln>
            <a:noFill/>
          </a:ln>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37931725" indent="-37474525" eaLnBrk="0" hangingPunct="0">
              <a:defRPr sz="2400">
                <a:solidFill>
                  <a:schemeClr val="tx1"/>
                </a:solidFill>
                <a:latin typeface="Calibri" charset="0"/>
                <a:ea typeface="ＭＳ Ｐゴシック" charset="0"/>
              </a:defRPr>
            </a:lvl2pPr>
            <a:lvl3pPr eaLnBrk="0" hangingPunct="0">
              <a:defRPr sz="2400">
                <a:solidFill>
                  <a:schemeClr val="tx1"/>
                </a:solidFill>
                <a:latin typeface="Calibri" charset="0"/>
                <a:ea typeface="ＭＳ Ｐゴシック" charset="0"/>
              </a:defRPr>
            </a:lvl3pPr>
            <a:lvl4pPr eaLnBrk="0" hangingPunct="0">
              <a:defRPr sz="2400">
                <a:solidFill>
                  <a:schemeClr val="tx1"/>
                </a:solidFill>
                <a:latin typeface="Calibri" charset="0"/>
                <a:ea typeface="ＭＳ Ｐゴシック" charset="0"/>
              </a:defRPr>
            </a:lvl4pPr>
            <a:lvl5pPr eaLnBrk="0" hangingPunct="0">
              <a:defRPr sz="2400">
                <a:solidFill>
                  <a:schemeClr val="tx1"/>
                </a:solidFill>
                <a:latin typeface="Calibri" charset="0"/>
                <a:ea typeface="ＭＳ Ｐゴシック" charset="0"/>
              </a:defRPr>
            </a:lvl5pPr>
            <a:lvl6pPr marL="457200" eaLnBrk="0" fontAlgn="base" hangingPunct="0">
              <a:spcBef>
                <a:spcPct val="0"/>
              </a:spcBef>
              <a:spcAft>
                <a:spcPct val="0"/>
              </a:spcAft>
              <a:defRPr sz="2400">
                <a:solidFill>
                  <a:schemeClr val="tx1"/>
                </a:solidFill>
                <a:latin typeface="Calibri" charset="0"/>
                <a:ea typeface="ＭＳ Ｐゴシック" charset="0"/>
              </a:defRPr>
            </a:lvl6pPr>
            <a:lvl7pPr marL="914400" eaLnBrk="0" fontAlgn="base" hangingPunct="0">
              <a:spcBef>
                <a:spcPct val="0"/>
              </a:spcBef>
              <a:spcAft>
                <a:spcPct val="0"/>
              </a:spcAft>
              <a:defRPr sz="2400">
                <a:solidFill>
                  <a:schemeClr val="tx1"/>
                </a:solidFill>
                <a:latin typeface="Calibri" charset="0"/>
                <a:ea typeface="ＭＳ Ｐゴシック" charset="0"/>
              </a:defRPr>
            </a:lvl7pPr>
            <a:lvl8pPr marL="1371600" eaLnBrk="0" fontAlgn="base" hangingPunct="0">
              <a:spcBef>
                <a:spcPct val="0"/>
              </a:spcBef>
              <a:spcAft>
                <a:spcPct val="0"/>
              </a:spcAft>
              <a:defRPr sz="2400">
                <a:solidFill>
                  <a:schemeClr val="tx1"/>
                </a:solidFill>
                <a:latin typeface="Calibri" charset="0"/>
                <a:ea typeface="ＭＳ Ｐゴシック" charset="0"/>
              </a:defRPr>
            </a:lvl8pPr>
            <a:lvl9pPr marL="18288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defRPr/>
            </a:pPr>
            <a:endParaRPr lang="en-US" sz="20000" b="1" dirty="0" smtClean="0">
              <a:solidFill>
                <a:srgbClr val="FF2807"/>
              </a:solidFill>
              <a:latin typeface="Arial" charset="0"/>
              <a:cs typeface="Arial" charset="0"/>
            </a:endParaRPr>
          </a:p>
        </p:txBody>
      </p:sp>
      <p:cxnSp>
        <p:nvCxnSpPr>
          <p:cNvPr id="5" name="Straight Connector 4"/>
          <p:cNvCxnSpPr/>
          <p:nvPr/>
        </p:nvCxnSpPr>
        <p:spPr>
          <a:xfrm>
            <a:off x="3575050" y="1350963"/>
            <a:ext cx="0" cy="4179887"/>
          </a:xfrm>
          <a:prstGeom prst="line">
            <a:avLst/>
          </a:prstGeom>
          <a:ln w="12700" cmpd="sng">
            <a:solidFill>
              <a:schemeClr val="tx1"/>
            </a:solidFill>
          </a:ln>
          <a:effectLst/>
        </p:spPr>
        <p:style>
          <a:lnRef idx="2">
            <a:schemeClr val="dk1"/>
          </a:lnRef>
          <a:fillRef idx="0">
            <a:schemeClr val="dk1"/>
          </a:fillRef>
          <a:effectRef idx="1">
            <a:schemeClr val="dk1"/>
          </a:effectRef>
          <a:fontRef idx="minor">
            <a:schemeClr val="tx1"/>
          </a:fontRef>
        </p:style>
      </p:cxnSp>
      <p:sp>
        <p:nvSpPr>
          <p:cNvPr id="6" name="Title 1"/>
          <p:cNvSpPr txBox="1">
            <a:spLocks/>
          </p:cNvSpPr>
          <p:nvPr userDrawn="1"/>
        </p:nvSpPr>
        <p:spPr bwMode="auto">
          <a:xfrm>
            <a:off x="323850" y="1350963"/>
            <a:ext cx="2989263" cy="4179887"/>
          </a:xfrm>
          <a:prstGeom prst="rect">
            <a:avLst/>
          </a:prstGeom>
          <a:noFill/>
          <a:ln>
            <a:noFill/>
          </a:ln>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37931725" indent="-37474525" eaLnBrk="0" hangingPunct="0">
              <a:defRPr sz="2400">
                <a:solidFill>
                  <a:schemeClr val="tx1"/>
                </a:solidFill>
                <a:latin typeface="Calibri" charset="0"/>
                <a:ea typeface="ＭＳ Ｐゴシック" charset="0"/>
              </a:defRPr>
            </a:lvl2pPr>
            <a:lvl3pPr eaLnBrk="0" hangingPunct="0">
              <a:defRPr sz="2400">
                <a:solidFill>
                  <a:schemeClr val="tx1"/>
                </a:solidFill>
                <a:latin typeface="Calibri" charset="0"/>
                <a:ea typeface="ＭＳ Ｐゴシック" charset="0"/>
              </a:defRPr>
            </a:lvl3pPr>
            <a:lvl4pPr eaLnBrk="0" hangingPunct="0">
              <a:defRPr sz="2400">
                <a:solidFill>
                  <a:schemeClr val="tx1"/>
                </a:solidFill>
                <a:latin typeface="Calibri" charset="0"/>
                <a:ea typeface="ＭＳ Ｐゴシック" charset="0"/>
              </a:defRPr>
            </a:lvl4pPr>
            <a:lvl5pPr eaLnBrk="0" hangingPunct="0">
              <a:defRPr sz="2400">
                <a:solidFill>
                  <a:schemeClr val="tx1"/>
                </a:solidFill>
                <a:latin typeface="Calibri" charset="0"/>
                <a:ea typeface="ＭＳ Ｐゴシック" charset="0"/>
              </a:defRPr>
            </a:lvl5pPr>
            <a:lvl6pPr marL="457200" eaLnBrk="0" fontAlgn="base" hangingPunct="0">
              <a:spcBef>
                <a:spcPct val="0"/>
              </a:spcBef>
              <a:spcAft>
                <a:spcPct val="0"/>
              </a:spcAft>
              <a:defRPr sz="2400">
                <a:solidFill>
                  <a:schemeClr val="tx1"/>
                </a:solidFill>
                <a:latin typeface="Calibri" charset="0"/>
                <a:ea typeface="ＭＳ Ｐゴシック" charset="0"/>
              </a:defRPr>
            </a:lvl6pPr>
            <a:lvl7pPr marL="914400" eaLnBrk="0" fontAlgn="base" hangingPunct="0">
              <a:spcBef>
                <a:spcPct val="0"/>
              </a:spcBef>
              <a:spcAft>
                <a:spcPct val="0"/>
              </a:spcAft>
              <a:defRPr sz="2400">
                <a:solidFill>
                  <a:schemeClr val="tx1"/>
                </a:solidFill>
                <a:latin typeface="Calibri" charset="0"/>
                <a:ea typeface="ＭＳ Ｐゴシック" charset="0"/>
              </a:defRPr>
            </a:lvl7pPr>
            <a:lvl8pPr marL="1371600" eaLnBrk="0" fontAlgn="base" hangingPunct="0">
              <a:spcBef>
                <a:spcPct val="0"/>
              </a:spcBef>
              <a:spcAft>
                <a:spcPct val="0"/>
              </a:spcAft>
              <a:defRPr sz="2400">
                <a:solidFill>
                  <a:schemeClr val="tx1"/>
                </a:solidFill>
                <a:latin typeface="Calibri" charset="0"/>
                <a:ea typeface="ＭＳ Ｐゴシック" charset="0"/>
              </a:defRPr>
            </a:lvl8pPr>
            <a:lvl9pPr marL="18288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defRPr/>
            </a:pPr>
            <a:endParaRPr lang="en-US" sz="20000" b="1" dirty="0" smtClean="0">
              <a:solidFill>
                <a:srgbClr val="FF2807"/>
              </a:solidFill>
              <a:latin typeface="Arial" charset="0"/>
              <a:cs typeface="Arial" charset="0"/>
            </a:endParaRPr>
          </a:p>
        </p:txBody>
      </p:sp>
      <p:cxnSp>
        <p:nvCxnSpPr>
          <p:cNvPr id="8" name="Straight Connector 7"/>
          <p:cNvCxnSpPr/>
          <p:nvPr userDrawn="1"/>
        </p:nvCxnSpPr>
        <p:spPr>
          <a:xfrm>
            <a:off x="3575050" y="1350963"/>
            <a:ext cx="0" cy="4179887"/>
          </a:xfrm>
          <a:prstGeom prst="line">
            <a:avLst/>
          </a:prstGeom>
          <a:ln w="12700" cmpd="sng">
            <a:solidFill>
              <a:schemeClr val="tx1"/>
            </a:solidFill>
          </a:ln>
          <a:effectLst/>
        </p:spPr>
        <p:style>
          <a:lnRef idx="2">
            <a:schemeClr val="dk1"/>
          </a:lnRef>
          <a:fillRef idx="0">
            <a:schemeClr val="dk1"/>
          </a:fillRef>
          <a:effectRef idx="1">
            <a:schemeClr val="dk1"/>
          </a:effectRef>
          <a:fontRef idx="minor">
            <a:schemeClr val="tx1"/>
          </a:fontRef>
        </p:style>
      </p:cxnSp>
      <p:sp>
        <p:nvSpPr>
          <p:cNvPr id="7" name="Title 1"/>
          <p:cNvSpPr>
            <a:spLocks noGrp="1"/>
          </p:cNvSpPr>
          <p:nvPr>
            <p:ph type="ctrTitle"/>
          </p:nvPr>
        </p:nvSpPr>
        <p:spPr>
          <a:xfrm>
            <a:off x="3728854" y="1350817"/>
            <a:ext cx="5107663" cy="4179455"/>
          </a:xfrm>
        </p:spPr>
        <p:txBody>
          <a:bodyPr>
            <a:normAutofit fontScale="90000"/>
          </a:bodyPr>
          <a:lstStyle>
            <a:lvl1pPr algn="l">
              <a:defRPr cap="all" baseline="0">
                <a:solidFill>
                  <a:schemeClr val="tx1"/>
                </a:solidFill>
              </a:defRPr>
            </a:lvl1pPr>
          </a:lstStyle>
          <a:p>
            <a:r>
              <a:rPr lang="en-US" smtClean="0"/>
              <a:t>Click to edit Master title style</a:t>
            </a:r>
            <a:endParaRPr lang="en-US" dirty="0"/>
          </a:p>
        </p:txBody>
      </p:sp>
      <p:sp>
        <p:nvSpPr>
          <p:cNvPr id="12" name="Text Placeholder 11"/>
          <p:cNvSpPr>
            <a:spLocks noGrp="1"/>
          </p:cNvSpPr>
          <p:nvPr>
            <p:ph type="body" sz="quarter" idx="10"/>
          </p:nvPr>
        </p:nvSpPr>
        <p:spPr>
          <a:xfrm>
            <a:off x="323274" y="1350817"/>
            <a:ext cx="3117273" cy="4179455"/>
          </a:xfrm>
        </p:spPr>
        <p:txBody>
          <a:bodyPr anchor="ctr">
            <a:noAutofit/>
          </a:bodyPr>
          <a:lstStyle>
            <a:lvl1pPr marL="0" indent="0" algn="r">
              <a:buNone/>
              <a:defRPr sz="20000" b="0" i="0">
                <a:solidFill>
                  <a:srgbClr val="0D3050"/>
                </a:solidFill>
                <a:latin typeface="Helvetica Neue Medium"/>
                <a:cs typeface="Helvetica Neue Medium"/>
              </a:defRPr>
            </a:lvl1pPr>
          </a:lstStyle>
          <a:p>
            <a:pPr lvl="0"/>
            <a:r>
              <a:rPr lang="en-US" smtClean="0"/>
              <a:t>Click to edit Master text styles</a:t>
            </a:r>
          </a:p>
        </p:txBody>
      </p:sp>
    </p:spTree>
    <p:extLst>
      <p:ext uri="{BB962C8B-B14F-4D97-AF65-F5344CB8AC3E}">
        <p14:creationId xmlns:p14="http://schemas.microsoft.com/office/powerpoint/2010/main" val="3887787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713168"/>
            <a:ext cx="8229600" cy="4896248"/>
          </a:xfrm>
        </p:spPr>
        <p:txBody>
          <a:body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519251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70552"/>
            <a:ext cx="4038600" cy="5002721"/>
          </a:xfrm>
        </p:spPr>
        <p:txBody>
          <a:bodyPr/>
          <a:lstStyle>
            <a:lvl1pPr>
              <a:defRPr sz="3600"/>
            </a:lvl1pPr>
            <a:lvl2pPr>
              <a:defRPr sz="3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4" name="Content Placeholder 3"/>
          <p:cNvSpPr>
            <a:spLocks noGrp="1"/>
          </p:cNvSpPr>
          <p:nvPr>
            <p:ph sz="half" idx="2"/>
          </p:nvPr>
        </p:nvSpPr>
        <p:spPr>
          <a:xfrm>
            <a:off x="4648200" y="1670552"/>
            <a:ext cx="4038600" cy="5002721"/>
          </a:xfrm>
        </p:spPr>
        <p:txBody>
          <a:bodyPr/>
          <a:lstStyle>
            <a:lvl1pPr>
              <a:defRPr sz="3600"/>
            </a:lvl1pPr>
            <a:lvl2pPr>
              <a:defRPr sz="3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3208847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Title 1"/>
          <p:cNvSpPr txBox="1">
            <a:spLocks/>
          </p:cNvSpPr>
          <p:nvPr userDrawn="1"/>
        </p:nvSpPr>
        <p:spPr bwMode="auto">
          <a:xfrm>
            <a:off x="323850" y="1350963"/>
            <a:ext cx="2989263" cy="4179887"/>
          </a:xfrm>
          <a:prstGeom prst="rect">
            <a:avLst/>
          </a:prstGeom>
          <a:noFill/>
          <a:ln>
            <a:noFill/>
          </a:ln>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37931725" indent="-37474525" eaLnBrk="0" hangingPunct="0">
              <a:defRPr sz="2400">
                <a:solidFill>
                  <a:schemeClr val="tx1"/>
                </a:solidFill>
                <a:latin typeface="Calibri" charset="0"/>
                <a:ea typeface="ＭＳ Ｐゴシック" charset="0"/>
              </a:defRPr>
            </a:lvl2pPr>
            <a:lvl3pPr eaLnBrk="0" hangingPunct="0">
              <a:defRPr sz="2400">
                <a:solidFill>
                  <a:schemeClr val="tx1"/>
                </a:solidFill>
                <a:latin typeface="Calibri" charset="0"/>
                <a:ea typeface="ＭＳ Ｐゴシック" charset="0"/>
              </a:defRPr>
            </a:lvl3pPr>
            <a:lvl4pPr eaLnBrk="0" hangingPunct="0">
              <a:defRPr sz="2400">
                <a:solidFill>
                  <a:schemeClr val="tx1"/>
                </a:solidFill>
                <a:latin typeface="Calibri" charset="0"/>
                <a:ea typeface="ＭＳ Ｐゴシック" charset="0"/>
              </a:defRPr>
            </a:lvl4pPr>
            <a:lvl5pPr eaLnBrk="0" hangingPunct="0">
              <a:defRPr sz="2400">
                <a:solidFill>
                  <a:schemeClr val="tx1"/>
                </a:solidFill>
                <a:latin typeface="Calibri" charset="0"/>
                <a:ea typeface="ＭＳ Ｐゴシック" charset="0"/>
              </a:defRPr>
            </a:lvl5pPr>
            <a:lvl6pPr marL="457200" eaLnBrk="0" fontAlgn="base" hangingPunct="0">
              <a:spcBef>
                <a:spcPct val="0"/>
              </a:spcBef>
              <a:spcAft>
                <a:spcPct val="0"/>
              </a:spcAft>
              <a:defRPr sz="2400">
                <a:solidFill>
                  <a:schemeClr val="tx1"/>
                </a:solidFill>
                <a:latin typeface="Calibri" charset="0"/>
                <a:ea typeface="ＭＳ Ｐゴシック" charset="0"/>
              </a:defRPr>
            </a:lvl6pPr>
            <a:lvl7pPr marL="914400" eaLnBrk="0" fontAlgn="base" hangingPunct="0">
              <a:spcBef>
                <a:spcPct val="0"/>
              </a:spcBef>
              <a:spcAft>
                <a:spcPct val="0"/>
              </a:spcAft>
              <a:defRPr sz="2400">
                <a:solidFill>
                  <a:schemeClr val="tx1"/>
                </a:solidFill>
                <a:latin typeface="Calibri" charset="0"/>
                <a:ea typeface="ＭＳ Ｐゴシック" charset="0"/>
              </a:defRPr>
            </a:lvl7pPr>
            <a:lvl8pPr marL="1371600" eaLnBrk="0" fontAlgn="base" hangingPunct="0">
              <a:spcBef>
                <a:spcPct val="0"/>
              </a:spcBef>
              <a:spcAft>
                <a:spcPct val="0"/>
              </a:spcAft>
              <a:defRPr sz="2400">
                <a:solidFill>
                  <a:schemeClr val="tx1"/>
                </a:solidFill>
                <a:latin typeface="Calibri" charset="0"/>
                <a:ea typeface="ＭＳ Ｐゴシック" charset="0"/>
              </a:defRPr>
            </a:lvl8pPr>
            <a:lvl9pPr marL="18288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defRPr/>
            </a:pPr>
            <a:endParaRPr lang="en-US" sz="20000" b="1" dirty="0" smtClean="0">
              <a:solidFill>
                <a:srgbClr val="FF2807"/>
              </a:solidFill>
              <a:latin typeface="Arial" charset="0"/>
              <a:cs typeface="Arial" charset="0"/>
            </a:endParaRPr>
          </a:p>
        </p:txBody>
      </p:sp>
      <p:cxnSp>
        <p:nvCxnSpPr>
          <p:cNvPr id="5" name="Straight Connector 4"/>
          <p:cNvCxnSpPr/>
          <p:nvPr userDrawn="1"/>
        </p:nvCxnSpPr>
        <p:spPr>
          <a:xfrm>
            <a:off x="3575050" y="1350963"/>
            <a:ext cx="0" cy="4179887"/>
          </a:xfrm>
          <a:prstGeom prst="line">
            <a:avLst/>
          </a:prstGeom>
          <a:ln w="12700" cmpd="sng">
            <a:solidFill>
              <a:schemeClr val="tx1"/>
            </a:solidFill>
          </a:ln>
          <a:effectLst/>
        </p:spPr>
        <p:style>
          <a:lnRef idx="2">
            <a:schemeClr val="dk1"/>
          </a:lnRef>
          <a:fillRef idx="0">
            <a:schemeClr val="dk1"/>
          </a:fillRef>
          <a:effectRef idx="1">
            <a:schemeClr val="dk1"/>
          </a:effectRef>
          <a:fontRef idx="minor">
            <a:schemeClr val="tx1"/>
          </a:fontRef>
        </p:style>
      </p:cxnSp>
      <p:sp>
        <p:nvSpPr>
          <p:cNvPr id="7" name="Title 1"/>
          <p:cNvSpPr>
            <a:spLocks noGrp="1"/>
          </p:cNvSpPr>
          <p:nvPr>
            <p:ph type="ctrTitle"/>
          </p:nvPr>
        </p:nvSpPr>
        <p:spPr>
          <a:xfrm>
            <a:off x="3728854" y="1350817"/>
            <a:ext cx="5107663" cy="4179455"/>
          </a:xfrm>
        </p:spPr>
        <p:txBody>
          <a:bodyPr>
            <a:normAutofit fontScale="90000"/>
          </a:bodyPr>
          <a:lstStyle>
            <a:lvl1pPr algn="l">
              <a:defRPr cap="all" baseline="0"/>
            </a:lvl1pPr>
          </a:lstStyle>
          <a:p>
            <a:r>
              <a:rPr lang="en-US" smtClean="0"/>
              <a:t>Click to edit Master title style</a:t>
            </a:r>
            <a:endParaRPr lang="en-US" dirty="0"/>
          </a:p>
        </p:txBody>
      </p:sp>
      <p:sp>
        <p:nvSpPr>
          <p:cNvPr id="12" name="Text Placeholder 11"/>
          <p:cNvSpPr>
            <a:spLocks noGrp="1"/>
          </p:cNvSpPr>
          <p:nvPr>
            <p:ph type="body" sz="quarter" idx="10"/>
          </p:nvPr>
        </p:nvSpPr>
        <p:spPr>
          <a:xfrm>
            <a:off x="323274" y="1350817"/>
            <a:ext cx="3117273" cy="4179455"/>
          </a:xfrm>
          <a:ln>
            <a:noFill/>
          </a:ln>
        </p:spPr>
        <p:txBody>
          <a:bodyPr anchor="ctr">
            <a:noAutofit/>
          </a:bodyPr>
          <a:lstStyle>
            <a:lvl1pPr marL="0" indent="0" algn="r">
              <a:buNone/>
              <a:defRPr sz="20000" b="0" i="0">
                <a:solidFill>
                  <a:schemeClr val="accent1">
                    <a:lumMod val="75000"/>
                  </a:schemeClr>
                </a:solidFill>
                <a:latin typeface="Helvetica Neue Medium"/>
                <a:cs typeface="Helvetica Neue Medium"/>
              </a:defRPr>
            </a:lvl1pPr>
          </a:lstStyle>
          <a:p>
            <a:pPr lvl="0"/>
            <a:r>
              <a:rPr lang="en-US" dirty="0" smtClean="0"/>
              <a:t>Click to edit Master text styles</a:t>
            </a:r>
          </a:p>
        </p:txBody>
      </p:sp>
    </p:spTree>
    <p:extLst>
      <p:ext uri="{BB962C8B-B14F-4D97-AF65-F5344CB8AC3E}">
        <p14:creationId xmlns:p14="http://schemas.microsoft.com/office/powerpoint/2010/main" val="2078535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56890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539750" y="1600200"/>
            <a:ext cx="8229600"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p:txBody>
      </p:sp>
      <p:sp>
        <p:nvSpPr>
          <p:cNvPr id="1027" name="Rectangle 1"/>
          <p:cNvSpPr>
            <a:spLocks noChangeArrowheads="1"/>
          </p:cNvSpPr>
          <p:nvPr/>
        </p:nvSpPr>
        <p:spPr bwMode="auto">
          <a:xfrm>
            <a:off x="0" y="0"/>
            <a:ext cx="9144000" cy="1133475"/>
          </a:xfrm>
          <a:prstGeom prst="rect">
            <a:avLst/>
          </a:prstGeom>
          <a:solidFill>
            <a:srgbClr val="0D3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defRPr/>
            </a:pPr>
            <a:endParaRPr lang="en-US" altLang="en-US" smtClean="0"/>
          </a:p>
        </p:txBody>
      </p:sp>
      <p:sp>
        <p:nvSpPr>
          <p:cNvPr id="1028" name="Title Placeholder 1"/>
          <p:cNvSpPr>
            <a:spLocks noGrp="1"/>
          </p:cNvSpPr>
          <p:nvPr>
            <p:ph type="title"/>
          </p:nvPr>
        </p:nvSpPr>
        <p:spPr bwMode="auto">
          <a:xfrm>
            <a:off x="539750" y="0"/>
            <a:ext cx="82296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9" name="Freeform 8"/>
          <p:cNvSpPr>
            <a:spLocks/>
          </p:cNvSpPr>
          <p:nvPr/>
        </p:nvSpPr>
        <p:spPr bwMode="auto">
          <a:xfrm>
            <a:off x="109538" y="447675"/>
            <a:ext cx="252412" cy="252413"/>
          </a:xfrm>
          <a:custGeom>
            <a:avLst/>
            <a:gdLst>
              <a:gd name="T0" fmla="*/ 2147483647 w 366"/>
              <a:gd name="T1" fmla="*/ 2147483647 h 366"/>
              <a:gd name="T2" fmla="*/ 2147483647 w 366"/>
              <a:gd name="T3" fmla="*/ 2147483647 h 366"/>
              <a:gd name="T4" fmla="*/ 2147483647 w 366"/>
              <a:gd name="T5" fmla="*/ 2147483647 h 366"/>
              <a:gd name="T6" fmla="*/ 2147483647 w 366"/>
              <a:gd name="T7" fmla="*/ 2147483647 h 366"/>
              <a:gd name="T8" fmla="*/ 2147483647 w 366"/>
              <a:gd name="T9" fmla="*/ 2147483647 h 366"/>
              <a:gd name="T10" fmla="*/ 2147483647 w 366"/>
              <a:gd name="T11" fmla="*/ 2147483647 h 366"/>
              <a:gd name="T12" fmla="*/ 2147483647 w 366"/>
              <a:gd name="T13" fmla="*/ 2147483647 h 366"/>
              <a:gd name="T14" fmla="*/ 2147483647 w 366"/>
              <a:gd name="T15" fmla="*/ 2147483647 h 366"/>
              <a:gd name="T16" fmla="*/ 2147483647 w 366"/>
              <a:gd name="T17" fmla="*/ 2147483647 h 366"/>
              <a:gd name="T18" fmla="*/ 2147483647 w 366"/>
              <a:gd name="T19" fmla="*/ 2147483647 h 366"/>
              <a:gd name="T20" fmla="*/ 2147483647 w 366"/>
              <a:gd name="T21" fmla="*/ 2147483647 h 366"/>
              <a:gd name="T22" fmla="*/ 2147483647 w 366"/>
              <a:gd name="T23" fmla="*/ 2147483647 h 366"/>
              <a:gd name="T24" fmla="*/ 2147483647 w 366"/>
              <a:gd name="T25" fmla="*/ 2147483647 h 366"/>
              <a:gd name="T26" fmla="*/ 2147483647 w 366"/>
              <a:gd name="T27" fmla="*/ 2147483647 h 366"/>
              <a:gd name="T28" fmla="*/ 2147483647 w 366"/>
              <a:gd name="T29" fmla="*/ 2147483647 h 366"/>
              <a:gd name="T30" fmla="*/ 2147483647 w 366"/>
              <a:gd name="T31" fmla="*/ 2147483647 h 366"/>
              <a:gd name="T32" fmla="*/ 2147483647 w 366"/>
              <a:gd name="T33" fmla="*/ 0 h 366"/>
              <a:gd name="T34" fmla="*/ 2147483647 w 366"/>
              <a:gd name="T35" fmla="*/ 0 h 366"/>
              <a:gd name="T36" fmla="*/ 2147483647 w 366"/>
              <a:gd name="T37" fmla="*/ 2147483647 h 366"/>
              <a:gd name="T38" fmla="*/ 2147483647 w 366"/>
              <a:gd name="T39" fmla="*/ 2147483647 h 366"/>
              <a:gd name="T40" fmla="*/ 2147483647 w 366"/>
              <a:gd name="T41" fmla="*/ 2147483647 h 366"/>
              <a:gd name="T42" fmla="*/ 2147483647 w 366"/>
              <a:gd name="T43" fmla="*/ 2147483647 h 366"/>
              <a:gd name="T44" fmla="*/ 2147483647 w 366"/>
              <a:gd name="T45" fmla="*/ 2147483647 h 366"/>
              <a:gd name="T46" fmla="*/ 2147483647 w 366"/>
              <a:gd name="T47" fmla="*/ 2147483647 h 366"/>
              <a:gd name="T48" fmla="*/ 2147483647 w 366"/>
              <a:gd name="T49" fmla="*/ 2147483647 h 366"/>
              <a:gd name="T50" fmla="*/ 0 w 366"/>
              <a:gd name="T51" fmla="*/ 2147483647 h 366"/>
              <a:gd name="T52" fmla="*/ 0 w 366"/>
              <a:gd name="T53" fmla="*/ 2147483647 h 366"/>
              <a:gd name="T54" fmla="*/ 2147483647 w 366"/>
              <a:gd name="T55" fmla="*/ 2147483647 h 366"/>
              <a:gd name="T56" fmla="*/ 2147483647 w 366"/>
              <a:gd name="T57" fmla="*/ 2147483647 h 366"/>
              <a:gd name="T58" fmla="*/ 2147483647 w 366"/>
              <a:gd name="T59" fmla="*/ 2147483647 h 366"/>
              <a:gd name="T60" fmla="*/ 2147483647 w 366"/>
              <a:gd name="T61" fmla="*/ 2147483647 h 366"/>
              <a:gd name="T62" fmla="*/ 2147483647 w 366"/>
              <a:gd name="T63" fmla="*/ 2147483647 h 366"/>
              <a:gd name="T64" fmla="*/ 2147483647 w 366"/>
              <a:gd name="T65" fmla="*/ 2147483647 h 366"/>
              <a:gd name="T66" fmla="*/ 2147483647 w 366"/>
              <a:gd name="T67" fmla="*/ 2147483647 h 3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6" h="366">
                <a:moveTo>
                  <a:pt x="182" y="366"/>
                </a:moveTo>
                <a:lnTo>
                  <a:pt x="182" y="366"/>
                </a:lnTo>
                <a:lnTo>
                  <a:pt x="202" y="364"/>
                </a:lnTo>
                <a:lnTo>
                  <a:pt x="220" y="362"/>
                </a:lnTo>
                <a:lnTo>
                  <a:pt x="236" y="358"/>
                </a:lnTo>
                <a:lnTo>
                  <a:pt x="254" y="350"/>
                </a:lnTo>
                <a:lnTo>
                  <a:pt x="270" y="344"/>
                </a:lnTo>
                <a:lnTo>
                  <a:pt x="284" y="334"/>
                </a:lnTo>
                <a:lnTo>
                  <a:pt x="298" y="324"/>
                </a:lnTo>
                <a:lnTo>
                  <a:pt x="312" y="312"/>
                </a:lnTo>
                <a:lnTo>
                  <a:pt x="324" y="298"/>
                </a:lnTo>
                <a:lnTo>
                  <a:pt x="334" y="284"/>
                </a:lnTo>
                <a:lnTo>
                  <a:pt x="344" y="270"/>
                </a:lnTo>
                <a:lnTo>
                  <a:pt x="350" y="254"/>
                </a:lnTo>
                <a:lnTo>
                  <a:pt x="358" y="236"/>
                </a:lnTo>
                <a:lnTo>
                  <a:pt x="362" y="220"/>
                </a:lnTo>
                <a:lnTo>
                  <a:pt x="364" y="202"/>
                </a:lnTo>
                <a:lnTo>
                  <a:pt x="366" y="182"/>
                </a:lnTo>
                <a:lnTo>
                  <a:pt x="364" y="164"/>
                </a:lnTo>
                <a:lnTo>
                  <a:pt x="362" y="146"/>
                </a:lnTo>
                <a:lnTo>
                  <a:pt x="358" y="128"/>
                </a:lnTo>
                <a:lnTo>
                  <a:pt x="350" y="112"/>
                </a:lnTo>
                <a:lnTo>
                  <a:pt x="344" y="96"/>
                </a:lnTo>
                <a:lnTo>
                  <a:pt x="334" y="80"/>
                </a:lnTo>
                <a:lnTo>
                  <a:pt x="324" y="66"/>
                </a:lnTo>
                <a:lnTo>
                  <a:pt x="312" y="52"/>
                </a:lnTo>
                <a:lnTo>
                  <a:pt x="298" y="42"/>
                </a:lnTo>
                <a:lnTo>
                  <a:pt x="284" y="30"/>
                </a:lnTo>
                <a:lnTo>
                  <a:pt x="270" y="22"/>
                </a:lnTo>
                <a:lnTo>
                  <a:pt x="254" y="14"/>
                </a:lnTo>
                <a:lnTo>
                  <a:pt x="236" y="8"/>
                </a:lnTo>
                <a:lnTo>
                  <a:pt x="220" y="4"/>
                </a:lnTo>
                <a:lnTo>
                  <a:pt x="202" y="0"/>
                </a:lnTo>
                <a:lnTo>
                  <a:pt x="182" y="0"/>
                </a:lnTo>
                <a:lnTo>
                  <a:pt x="164" y="0"/>
                </a:lnTo>
                <a:lnTo>
                  <a:pt x="146" y="4"/>
                </a:lnTo>
                <a:lnTo>
                  <a:pt x="128" y="8"/>
                </a:lnTo>
                <a:lnTo>
                  <a:pt x="112" y="14"/>
                </a:lnTo>
                <a:lnTo>
                  <a:pt x="96" y="22"/>
                </a:lnTo>
                <a:lnTo>
                  <a:pt x="80" y="30"/>
                </a:lnTo>
                <a:lnTo>
                  <a:pt x="66" y="42"/>
                </a:lnTo>
                <a:lnTo>
                  <a:pt x="52" y="52"/>
                </a:lnTo>
                <a:lnTo>
                  <a:pt x="42" y="66"/>
                </a:lnTo>
                <a:lnTo>
                  <a:pt x="30" y="80"/>
                </a:lnTo>
                <a:lnTo>
                  <a:pt x="22" y="96"/>
                </a:lnTo>
                <a:lnTo>
                  <a:pt x="14" y="112"/>
                </a:lnTo>
                <a:lnTo>
                  <a:pt x="8" y="128"/>
                </a:lnTo>
                <a:lnTo>
                  <a:pt x="4" y="146"/>
                </a:lnTo>
                <a:lnTo>
                  <a:pt x="0" y="164"/>
                </a:lnTo>
                <a:lnTo>
                  <a:pt x="0" y="182"/>
                </a:lnTo>
                <a:lnTo>
                  <a:pt x="0" y="202"/>
                </a:lnTo>
                <a:lnTo>
                  <a:pt x="4" y="220"/>
                </a:lnTo>
                <a:lnTo>
                  <a:pt x="8" y="236"/>
                </a:lnTo>
                <a:lnTo>
                  <a:pt x="14" y="254"/>
                </a:lnTo>
                <a:lnTo>
                  <a:pt x="22" y="270"/>
                </a:lnTo>
                <a:lnTo>
                  <a:pt x="30" y="284"/>
                </a:lnTo>
                <a:lnTo>
                  <a:pt x="42" y="298"/>
                </a:lnTo>
                <a:lnTo>
                  <a:pt x="52" y="312"/>
                </a:lnTo>
                <a:lnTo>
                  <a:pt x="66" y="324"/>
                </a:lnTo>
                <a:lnTo>
                  <a:pt x="80" y="334"/>
                </a:lnTo>
                <a:lnTo>
                  <a:pt x="96" y="344"/>
                </a:lnTo>
                <a:lnTo>
                  <a:pt x="112" y="350"/>
                </a:lnTo>
                <a:lnTo>
                  <a:pt x="128" y="358"/>
                </a:lnTo>
                <a:lnTo>
                  <a:pt x="146" y="362"/>
                </a:lnTo>
                <a:lnTo>
                  <a:pt x="164" y="364"/>
                </a:lnTo>
                <a:lnTo>
                  <a:pt x="182" y="366"/>
                </a:lnTo>
                <a:close/>
              </a:path>
            </a:pathLst>
          </a:custGeom>
          <a:solidFill>
            <a:srgbClr val="E557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0" name="Freeform 9"/>
          <p:cNvSpPr>
            <a:spLocks/>
          </p:cNvSpPr>
          <p:nvPr/>
        </p:nvSpPr>
        <p:spPr bwMode="auto">
          <a:xfrm>
            <a:off x="109538" y="447675"/>
            <a:ext cx="252412" cy="252413"/>
          </a:xfrm>
          <a:custGeom>
            <a:avLst/>
            <a:gdLst>
              <a:gd name="T0" fmla="*/ 2147483647 w 366"/>
              <a:gd name="T1" fmla="*/ 2147483647 h 366"/>
              <a:gd name="T2" fmla="*/ 2147483647 w 366"/>
              <a:gd name="T3" fmla="*/ 2147483647 h 366"/>
              <a:gd name="T4" fmla="*/ 2147483647 w 366"/>
              <a:gd name="T5" fmla="*/ 2147483647 h 366"/>
              <a:gd name="T6" fmla="*/ 2147483647 w 366"/>
              <a:gd name="T7" fmla="*/ 2147483647 h 366"/>
              <a:gd name="T8" fmla="*/ 2147483647 w 366"/>
              <a:gd name="T9" fmla="*/ 2147483647 h 366"/>
              <a:gd name="T10" fmla="*/ 2147483647 w 366"/>
              <a:gd name="T11" fmla="*/ 2147483647 h 366"/>
              <a:gd name="T12" fmla="*/ 2147483647 w 366"/>
              <a:gd name="T13" fmla="*/ 2147483647 h 366"/>
              <a:gd name="T14" fmla="*/ 2147483647 w 366"/>
              <a:gd name="T15" fmla="*/ 2147483647 h 366"/>
              <a:gd name="T16" fmla="*/ 2147483647 w 366"/>
              <a:gd name="T17" fmla="*/ 2147483647 h 366"/>
              <a:gd name="T18" fmla="*/ 2147483647 w 366"/>
              <a:gd name="T19" fmla="*/ 2147483647 h 366"/>
              <a:gd name="T20" fmla="*/ 2147483647 w 366"/>
              <a:gd name="T21" fmla="*/ 2147483647 h 366"/>
              <a:gd name="T22" fmla="*/ 2147483647 w 366"/>
              <a:gd name="T23" fmla="*/ 2147483647 h 366"/>
              <a:gd name="T24" fmla="*/ 2147483647 w 366"/>
              <a:gd name="T25" fmla="*/ 2147483647 h 366"/>
              <a:gd name="T26" fmla="*/ 2147483647 w 366"/>
              <a:gd name="T27" fmla="*/ 2147483647 h 366"/>
              <a:gd name="T28" fmla="*/ 2147483647 w 366"/>
              <a:gd name="T29" fmla="*/ 2147483647 h 366"/>
              <a:gd name="T30" fmla="*/ 2147483647 w 366"/>
              <a:gd name="T31" fmla="*/ 2147483647 h 366"/>
              <a:gd name="T32" fmla="*/ 2147483647 w 366"/>
              <a:gd name="T33" fmla="*/ 0 h 366"/>
              <a:gd name="T34" fmla="*/ 2147483647 w 366"/>
              <a:gd name="T35" fmla="*/ 0 h 366"/>
              <a:gd name="T36" fmla="*/ 2147483647 w 366"/>
              <a:gd name="T37" fmla="*/ 2147483647 h 366"/>
              <a:gd name="T38" fmla="*/ 2147483647 w 366"/>
              <a:gd name="T39" fmla="*/ 2147483647 h 366"/>
              <a:gd name="T40" fmla="*/ 2147483647 w 366"/>
              <a:gd name="T41" fmla="*/ 2147483647 h 366"/>
              <a:gd name="T42" fmla="*/ 2147483647 w 366"/>
              <a:gd name="T43" fmla="*/ 2147483647 h 366"/>
              <a:gd name="T44" fmla="*/ 2147483647 w 366"/>
              <a:gd name="T45" fmla="*/ 2147483647 h 366"/>
              <a:gd name="T46" fmla="*/ 2147483647 w 366"/>
              <a:gd name="T47" fmla="*/ 2147483647 h 366"/>
              <a:gd name="T48" fmla="*/ 2147483647 w 366"/>
              <a:gd name="T49" fmla="*/ 2147483647 h 366"/>
              <a:gd name="T50" fmla="*/ 0 w 366"/>
              <a:gd name="T51" fmla="*/ 2147483647 h 366"/>
              <a:gd name="T52" fmla="*/ 0 w 366"/>
              <a:gd name="T53" fmla="*/ 2147483647 h 366"/>
              <a:gd name="T54" fmla="*/ 2147483647 w 366"/>
              <a:gd name="T55" fmla="*/ 2147483647 h 366"/>
              <a:gd name="T56" fmla="*/ 2147483647 w 366"/>
              <a:gd name="T57" fmla="*/ 2147483647 h 366"/>
              <a:gd name="T58" fmla="*/ 2147483647 w 366"/>
              <a:gd name="T59" fmla="*/ 2147483647 h 366"/>
              <a:gd name="T60" fmla="*/ 2147483647 w 366"/>
              <a:gd name="T61" fmla="*/ 2147483647 h 366"/>
              <a:gd name="T62" fmla="*/ 2147483647 w 366"/>
              <a:gd name="T63" fmla="*/ 2147483647 h 366"/>
              <a:gd name="T64" fmla="*/ 2147483647 w 366"/>
              <a:gd name="T65" fmla="*/ 2147483647 h 366"/>
              <a:gd name="T66" fmla="*/ 2147483647 w 366"/>
              <a:gd name="T67" fmla="*/ 2147483647 h 3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6" h="366">
                <a:moveTo>
                  <a:pt x="182" y="366"/>
                </a:moveTo>
                <a:lnTo>
                  <a:pt x="182" y="366"/>
                </a:lnTo>
                <a:lnTo>
                  <a:pt x="202" y="364"/>
                </a:lnTo>
                <a:lnTo>
                  <a:pt x="220" y="362"/>
                </a:lnTo>
                <a:lnTo>
                  <a:pt x="236" y="358"/>
                </a:lnTo>
                <a:lnTo>
                  <a:pt x="254" y="350"/>
                </a:lnTo>
                <a:lnTo>
                  <a:pt x="270" y="344"/>
                </a:lnTo>
                <a:lnTo>
                  <a:pt x="284" y="334"/>
                </a:lnTo>
                <a:lnTo>
                  <a:pt x="298" y="324"/>
                </a:lnTo>
                <a:lnTo>
                  <a:pt x="312" y="312"/>
                </a:lnTo>
                <a:lnTo>
                  <a:pt x="324" y="298"/>
                </a:lnTo>
                <a:lnTo>
                  <a:pt x="334" y="284"/>
                </a:lnTo>
                <a:lnTo>
                  <a:pt x="344" y="270"/>
                </a:lnTo>
                <a:lnTo>
                  <a:pt x="350" y="254"/>
                </a:lnTo>
                <a:lnTo>
                  <a:pt x="358" y="236"/>
                </a:lnTo>
                <a:lnTo>
                  <a:pt x="362" y="220"/>
                </a:lnTo>
                <a:lnTo>
                  <a:pt x="364" y="202"/>
                </a:lnTo>
                <a:lnTo>
                  <a:pt x="366" y="182"/>
                </a:lnTo>
                <a:lnTo>
                  <a:pt x="364" y="164"/>
                </a:lnTo>
                <a:lnTo>
                  <a:pt x="362" y="146"/>
                </a:lnTo>
                <a:lnTo>
                  <a:pt x="358" y="128"/>
                </a:lnTo>
                <a:lnTo>
                  <a:pt x="350" y="112"/>
                </a:lnTo>
                <a:lnTo>
                  <a:pt x="344" y="96"/>
                </a:lnTo>
                <a:lnTo>
                  <a:pt x="334" y="80"/>
                </a:lnTo>
                <a:lnTo>
                  <a:pt x="324" y="66"/>
                </a:lnTo>
                <a:lnTo>
                  <a:pt x="312" y="52"/>
                </a:lnTo>
                <a:lnTo>
                  <a:pt x="298" y="42"/>
                </a:lnTo>
                <a:lnTo>
                  <a:pt x="284" y="30"/>
                </a:lnTo>
                <a:lnTo>
                  <a:pt x="270" y="22"/>
                </a:lnTo>
                <a:lnTo>
                  <a:pt x="254" y="14"/>
                </a:lnTo>
                <a:lnTo>
                  <a:pt x="236" y="8"/>
                </a:lnTo>
                <a:lnTo>
                  <a:pt x="220" y="4"/>
                </a:lnTo>
                <a:lnTo>
                  <a:pt x="202" y="0"/>
                </a:lnTo>
                <a:lnTo>
                  <a:pt x="182" y="0"/>
                </a:lnTo>
                <a:lnTo>
                  <a:pt x="164" y="0"/>
                </a:lnTo>
                <a:lnTo>
                  <a:pt x="146" y="4"/>
                </a:lnTo>
                <a:lnTo>
                  <a:pt x="128" y="8"/>
                </a:lnTo>
                <a:lnTo>
                  <a:pt x="112" y="14"/>
                </a:lnTo>
                <a:lnTo>
                  <a:pt x="96" y="22"/>
                </a:lnTo>
                <a:lnTo>
                  <a:pt x="80" y="30"/>
                </a:lnTo>
                <a:lnTo>
                  <a:pt x="66" y="42"/>
                </a:lnTo>
                <a:lnTo>
                  <a:pt x="52" y="52"/>
                </a:lnTo>
                <a:lnTo>
                  <a:pt x="42" y="66"/>
                </a:lnTo>
                <a:lnTo>
                  <a:pt x="30" y="80"/>
                </a:lnTo>
                <a:lnTo>
                  <a:pt x="22" y="96"/>
                </a:lnTo>
                <a:lnTo>
                  <a:pt x="14" y="112"/>
                </a:lnTo>
                <a:lnTo>
                  <a:pt x="8" y="128"/>
                </a:lnTo>
                <a:lnTo>
                  <a:pt x="4" y="146"/>
                </a:lnTo>
                <a:lnTo>
                  <a:pt x="0" y="164"/>
                </a:lnTo>
                <a:lnTo>
                  <a:pt x="0" y="182"/>
                </a:lnTo>
                <a:lnTo>
                  <a:pt x="0" y="202"/>
                </a:lnTo>
                <a:lnTo>
                  <a:pt x="4" y="220"/>
                </a:lnTo>
                <a:lnTo>
                  <a:pt x="8" y="236"/>
                </a:lnTo>
                <a:lnTo>
                  <a:pt x="14" y="254"/>
                </a:lnTo>
                <a:lnTo>
                  <a:pt x="22" y="270"/>
                </a:lnTo>
                <a:lnTo>
                  <a:pt x="30" y="284"/>
                </a:lnTo>
                <a:lnTo>
                  <a:pt x="42" y="298"/>
                </a:lnTo>
                <a:lnTo>
                  <a:pt x="52" y="312"/>
                </a:lnTo>
                <a:lnTo>
                  <a:pt x="66" y="324"/>
                </a:lnTo>
                <a:lnTo>
                  <a:pt x="80" y="334"/>
                </a:lnTo>
                <a:lnTo>
                  <a:pt x="96" y="344"/>
                </a:lnTo>
                <a:lnTo>
                  <a:pt x="112" y="350"/>
                </a:lnTo>
                <a:lnTo>
                  <a:pt x="128" y="358"/>
                </a:lnTo>
                <a:lnTo>
                  <a:pt x="146" y="362"/>
                </a:lnTo>
                <a:lnTo>
                  <a:pt x="164" y="364"/>
                </a:lnTo>
                <a:lnTo>
                  <a:pt x="182" y="3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1" name="Freeform 10"/>
          <p:cNvSpPr>
            <a:spLocks/>
          </p:cNvSpPr>
          <p:nvPr/>
        </p:nvSpPr>
        <p:spPr bwMode="auto">
          <a:xfrm>
            <a:off x="109538" y="782638"/>
            <a:ext cx="252412" cy="252412"/>
          </a:xfrm>
          <a:custGeom>
            <a:avLst/>
            <a:gdLst>
              <a:gd name="T0" fmla="*/ 2147483647 w 366"/>
              <a:gd name="T1" fmla="*/ 2147483647 h 366"/>
              <a:gd name="T2" fmla="*/ 2147483647 w 366"/>
              <a:gd name="T3" fmla="*/ 2147483647 h 366"/>
              <a:gd name="T4" fmla="*/ 2147483647 w 366"/>
              <a:gd name="T5" fmla="*/ 2147483647 h 366"/>
              <a:gd name="T6" fmla="*/ 2147483647 w 366"/>
              <a:gd name="T7" fmla="*/ 2147483647 h 366"/>
              <a:gd name="T8" fmla="*/ 2147483647 w 366"/>
              <a:gd name="T9" fmla="*/ 2147483647 h 366"/>
              <a:gd name="T10" fmla="*/ 2147483647 w 366"/>
              <a:gd name="T11" fmla="*/ 2147483647 h 366"/>
              <a:gd name="T12" fmla="*/ 2147483647 w 366"/>
              <a:gd name="T13" fmla="*/ 2147483647 h 366"/>
              <a:gd name="T14" fmla="*/ 2147483647 w 366"/>
              <a:gd name="T15" fmla="*/ 2147483647 h 366"/>
              <a:gd name="T16" fmla="*/ 2147483647 w 366"/>
              <a:gd name="T17" fmla="*/ 2147483647 h 366"/>
              <a:gd name="T18" fmla="*/ 2147483647 w 366"/>
              <a:gd name="T19" fmla="*/ 2147483647 h 366"/>
              <a:gd name="T20" fmla="*/ 2147483647 w 366"/>
              <a:gd name="T21" fmla="*/ 2147483647 h 366"/>
              <a:gd name="T22" fmla="*/ 2147483647 w 366"/>
              <a:gd name="T23" fmla="*/ 2147483647 h 366"/>
              <a:gd name="T24" fmla="*/ 2147483647 w 366"/>
              <a:gd name="T25" fmla="*/ 2147483647 h 366"/>
              <a:gd name="T26" fmla="*/ 2147483647 w 366"/>
              <a:gd name="T27" fmla="*/ 2147483647 h 366"/>
              <a:gd name="T28" fmla="*/ 2147483647 w 366"/>
              <a:gd name="T29" fmla="*/ 2147483647 h 366"/>
              <a:gd name="T30" fmla="*/ 2147483647 w 366"/>
              <a:gd name="T31" fmla="*/ 2147483647 h 366"/>
              <a:gd name="T32" fmla="*/ 2147483647 w 366"/>
              <a:gd name="T33" fmla="*/ 2147483647 h 366"/>
              <a:gd name="T34" fmla="*/ 2147483647 w 366"/>
              <a:gd name="T35" fmla="*/ 0 h 366"/>
              <a:gd name="T36" fmla="*/ 2147483647 w 366"/>
              <a:gd name="T37" fmla="*/ 2147483647 h 366"/>
              <a:gd name="T38" fmla="*/ 2147483647 w 366"/>
              <a:gd name="T39" fmla="*/ 2147483647 h 366"/>
              <a:gd name="T40" fmla="*/ 2147483647 w 366"/>
              <a:gd name="T41" fmla="*/ 2147483647 h 366"/>
              <a:gd name="T42" fmla="*/ 2147483647 w 366"/>
              <a:gd name="T43" fmla="*/ 2147483647 h 366"/>
              <a:gd name="T44" fmla="*/ 2147483647 w 366"/>
              <a:gd name="T45" fmla="*/ 2147483647 h 366"/>
              <a:gd name="T46" fmla="*/ 2147483647 w 366"/>
              <a:gd name="T47" fmla="*/ 2147483647 h 366"/>
              <a:gd name="T48" fmla="*/ 2147483647 w 366"/>
              <a:gd name="T49" fmla="*/ 2147483647 h 366"/>
              <a:gd name="T50" fmla="*/ 0 w 366"/>
              <a:gd name="T51" fmla="*/ 2147483647 h 366"/>
              <a:gd name="T52" fmla="*/ 0 w 366"/>
              <a:gd name="T53" fmla="*/ 2147483647 h 366"/>
              <a:gd name="T54" fmla="*/ 2147483647 w 366"/>
              <a:gd name="T55" fmla="*/ 2147483647 h 366"/>
              <a:gd name="T56" fmla="*/ 2147483647 w 366"/>
              <a:gd name="T57" fmla="*/ 2147483647 h 366"/>
              <a:gd name="T58" fmla="*/ 2147483647 w 366"/>
              <a:gd name="T59" fmla="*/ 2147483647 h 366"/>
              <a:gd name="T60" fmla="*/ 2147483647 w 366"/>
              <a:gd name="T61" fmla="*/ 2147483647 h 366"/>
              <a:gd name="T62" fmla="*/ 2147483647 w 366"/>
              <a:gd name="T63" fmla="*/ 2147483647 h 366"/>
              <a:gd name="T64" fmla="*/ 2147483647 w 366"/>
              <a:gd name="T65" fmla="*/ 2147483647 h 366"/>
              <a:gd name="T66" fmla="*/ 2147483647 w 366"/>
              <a:gd name="T67" fmla="*/ 2147483647 h 3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6" h="366">
                <a:moveTo>
                  <a:pt x="182" y="366"/>
                </a:moveTo>
                <a:lnTo>
                  <a:pt x="182" y="366"/>
                </a:lnTo>
                <a:lnTo>
                  <a:pt x="202" y="366"/>
                </a:lnTo>
                <a:lnTo>
                  <a:pt x="220" y="362"/>
                </a:lnTo>
                <a:lnTo>
                  <a:pt x="236" y="358"/>
                </a:lnTo>
                <a:lnTo>
                  <a:pt x="254" y="352"/>
                </a:lnTo>
                <a:lnTo>
                  <a:pt x="270" y="344"/>
                </a:lnTo>
                <a:lnTo>
                  <a:pt x="284" y="336"/>
                </a:lnTo>
                <a:lnTo>
                  <a:pt x="298" y="324"/>
                </a:lnTo>
                <a:lnTo>
                  <a:pt x="312" y="312"/>
                </a:lnTo>
                <a:lnTo>
                  <a:pt x="324" y="300"/>
                </a:lnTo>
                <a:lnTo>
                  <a:pt x="334" y="286"/>
                </a:lnTo>
                <a:lnTo>
                  <a:pt x="344" y="270"/>
                </a:lnTo>
                <a:lnTo>
                  <a:pt x="350" y="254"/>
                </a:lnTo>
                <a:lnTo>
                  <a:pt x="358" y="238"/>
                </a:lnTo>
                <a:lnTo>
                  <a:pt x="362" y="220"/>
                </a:lnTo>
                <a:lnTo>
                  <a:pt x="364" y="202"/>
                </a:lnTo>
                <a:lnTo>
                  <a:pt x="366" y="184"/>
                </a:lnTo>
                <a:lnTo>
                  <a:pt x="364" y="164"/>
                </a:lnTo>
                <a:lnTo>
                  <a:pt x="362" y="146"/>
                </a:lnTo>
                <a:lnTo>
                  <a:pt x="358" y="130"/>
                </a:lnTo>
                <a:lnTo>
                  <a:pt x="350" y="112"/>
                </a:lnTo>
                <a:lnTo>
                  <a:pt x="344" y="96"/>
                </a:lnTo>
                <a:lnTo>
                  <a:pt x="334" y="82"/>
                </a:lnTo>
                <a:lnTo>
                  <a:pt x="324" y="68"/>
                </a:lnTo>
                <a:lnTo>
                  <a:pt x="312" y="54"/>
                </a:lnTo>
                <a:lnTo>
                  <a:pt x="298" y="42"/>
                </a:lnTo>
                <a:lnTo>
                  <a:pt x="284" y="32"/>
                </a:lnTo>
                <a:lnTo>
                  <a:pt x="270" y="22"/>
                </a:lnTo>
                <a:lnTo>
                  <a:pt x="254" y="14"/>
                </a:lnTo>
                <a:lnTo>
                  <a:pt x="236" y="8"/>
                </a:lnTo>
                <a:lnTo>
                  <a:pt x="220" y="4"/>
                </a:lnTo>
                <a:lnTo>
                  <a:pt x="202" y="2"/>
                </a:lnTo>
                <a:lnTo>
                  <a:pt x="182" y="0"/>
                </a:lnTo>
                <a:lnTo>
                  <a:pt x="164" y="2"/>
                </a:lnTo>
                <a:lnTo>
                  <a:pt x="146" y="4"/>
                </a:lnTo>
                <a:lnTo>
                  <a:pt x="128" y="8"/>
                </a:lnTo>
                <a:lnTo>
                  <a:pt x="112" y="14"/>
                </a:lnTo>
                <a:lnTo>
                  <a:pt x="96" y="22"/>
                </a:lnTo>
                <a:lnTo>
                  <a:pt x="80" y="32"/>
                </a:lnTo>
                <a:lnTo>
                  <a:pt x="66" y="42"/>
                </a:lnTo>
                <a:lnTo>
                  <a:pt x="52" y="54"/>
                </a:lnTo>
                <a:lnTo>
                  <a:pt x="42" y="68"/>
                </a:lnTo>
                <a:lnTo>
                  <a:pt x="30" y="82"/>
                </a:lnTo>
                <a:lnTo>
                  <a:pt x="22" y="96"/>
                </a:lnTo>
                <a:lnTo>
                  <a:pt x="14" y="112"/>
                </a:lnTo>
                <a:lnTo>
                  <a:pt x="8" y="130"/>
                </a:lnTo>
                <a:lnTo>
                  <a:pt x="4" y="146"/>
                </a:lnTo>
                <a:lnTo>
                  <a:pt x="0" y="164"/>
                </a:lnTo>
                <a:lnTo>
                  <a:pt x="0" y="184"/>
                </a:lnTo>
                <a:lnTo>
                  <a:pt x="0" y="202"/>
                </a:lnTo>
                <a:lnTo>
                  <a:pt x="4" y="220"/>
                </a:lnTo>
                <a:lnTo>
                  <a:pt x="8" y="238"/>
                </a:lnTo>
                <a:lnTo>
                  <a:pt x="14" y="254"/>
                </a:lnTo>
                <a:lnTo>
                  <a:pt x="22" y="270"/>
                </a:lnTo>
                <a:lnTo>
                  <a:pt x="30" y="286"/>
                </a:lnTo>
                <a:lnTo>
                  <a:pt x="42" y="300"/>
                </a:lnTo>
                <a:lnTo>
                  <a:pt x="52" y="312"/>
                </a:lnTo>
                <a:lnTo>
                  <a:pt x="66" y="324"/>
                </a:lnTo>
                <a:lnTo>
                  <a:pt x="80" y="336"/>
                </a:lnTo>
                <a:lnTo>
                  <a:pt x="96" y="344"/>
                </a:lnTo>
                <a:lnTo>
                  <a:pt x="112" y="352"/>
                </a:lnTo>
                <a:lnTo>
                  <a:pt x="128" y="358"/>
                </a:lnTo>
                <a:lnTo>
                  <a:pt x="146" y="362"/>
                </a:lnTo>
                <a:lnTo>
                  <a:pt x="164" y="366"/>
                </a:lnTo>
                <a:lnTo>
                  <a:pt x="182" y="366"/>
                </a:lnTo>
                <a:close/>
              </a:path>
            </a:pathLst>
          </a:custGeom>
          <a:solidFill>
            <a:srgbClr val="D920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2" name="Freeform 11"/>
          <p:cNvSpPr>
            <a:spLocks/>
          </p:cNvSpPr>
          <p:nvPr/>
        </p:nvSpPr>
        <p:spPr bwMode="auto">
          <a:xfrm>
            <a:off x="109538" y="798513"/>
            <a:ext cx="252412" cy="252412"/>
          </a:xfrm>
          <a:custGeom>
            <a:avLst/>
            <a:gdLst>
              <a:gd name="T0" fmla="*/ 2147483647 w 366"/>
              <a:gd name="T1" fmla="*/ 2147483647 h 366"/>
              <a:gd name="T2" fmla="*/ 2147483647 w 366"/>
              <a:gd name="T3" fmla="*/ 2147483647 h 366"/>
              <a:gd name="T4" fmla="*/ 2147483647 w 366"/>
              <a:gd name="T5" fmla="*/ 2147483647 h 366"/>
              <a:gd name="T6" fmla="*/ 2147483647 w 366"/>
              <a:gd name="T7" fmla="*/ 2147483647 h 366"/>
              <a:gd name="T8" fmla="*/ 2147483647 w 366"/>
              <a:gd name="T9" fmla="*/ 2147483647 h 366"/>
              <a:gd name="T10" fmla="*/ 2147483647 w 366"/>
              <a:gd name="T11" fmla="*/ 2147483647 h 366"/>
              <a:gd name="T12" fmla="*/ 2147483647 w 366"/>
              <a:gd name="T13" fmla="*/ 2147483647 h 366"/>
              <a:gd name="T14" fmla="*/ 2147483647 w 366"/>
              <a:gd name="T15" fmla="*/ 2147483647 h 366"/>
              <a:gd name="T16" fmla="*/ 2147483647 w 366"/>
              <a:gd name="T17" fmla="*/ 2147483647 h 366"/>
              <a:gd name="T18" fmla="*/ 2147483647 w 366"/>
              <a:gd name="T19" fmla="*/ 2147483647 h 366"/>
              <a:gd name="T20" fmla="*/ 2147483647 w 366"/>
              <a:gd name="T21" fmla="*/ 2147483647 h 366"/>
              <a:gd name="T22" fmla="*/ 2147483647 w 366"/>
              <a:gd name="T23" fmla="*/ 2147483647 h 366"/>
              <a:gd name="T24" fmla="*/ 2147483647 w 366"/>
              <a:gd name="T25" fmla="*/ 2147483647 h 366"/>
              <a:gd name="T26" fmla="*/ 2147483647 w 366"/>
              <a:gd name="T27" fmla="*/ 2147483647 h 366"/>
              <a:gd name="T28" fmla="*/ 2147483647 w 366"/>
              <a:gd name="T29" fmla="*/ 2147483647 h 366"/>
              <a:gd name="T30" fmla="*/ 2147483647 w 366"/>
              <a:gd name="T31" fmla="*/ 2147483647 h 366"/>
              <a:gd name="T32" fmla="*/ 2147483647 w 366"/>
              <a:gd name="T33" fmla="*/ 2147483647 h 366"/>
              <a:gd name="T34" fmla="*/ 2147483647 w 366"/>
              <a:gd name="T35" fmla="*/ 0 h 366"/>
              <a:gd name="T36" fmla="*/ 2147483647 w 366"/>
              <a:gd name="T37" fmla="*/ 2147483647 h 366"/>
              <a:gd name="T38" fmla="*/ 2147483647 w 366"/>
              <a:gd name="T39" fmla="*/ 2147483647 h 366"/>
              <a:gd name="T40" fmla="*/ 2147483647 w 366"/>
              <a:gd name="T41" fmla="*/ 2147483647 h 366"/>
              <a:gd name="T42" fmla="*/ 2147483647 w 366"/>
              <a:gd name="T43" fmla="*/ 2147483647 h 366"/>
              <a:gd name="T44" fmla="*/ 2147483647 w 366"/>
              <a:gd name="T45" fmla="*/ 2147483647 h 366"/>
              <a:gd name="T46" fmla="*/ 2147483647 w 366"/>
              <a:gd name="T47" fmla="*/ 2147483647 h 366"/>
              <a:gd name="T48" fmla="*/ 2147483647 w 366"/>
              <a:gd name="T49" fmla="*/ 2147483647 h 366"/>
              <a:gd name="T50" fmla="*/ 0 w 366"/>
              <a:gd name="T51" fmla="*/ 2147483647 h 366"/>
              <a:gd name="T52" fmla="*/ 0 w 366"/>
              <a:gd name="T53" fmla="*/ 2147483647 h 366"/>
              <a:gd name="T54" fmla="*/ 2147483647 w 366"/>
              <a:gd name="T55" fmla="*/ 2147483647 h 366"/>
              <a:gd name="T56" fmla="*/ 2147483647 w 366"/>
              <a:gd name="T57" fmla="*/ 2147483647 h 366"/>
              <a:gd name="T58" fmla="*/ 2147483647 w 366"/>
              <a:gd name="T59" fmla="*/ 2147483647 h 366"/>
              <a:gd name="T60" fmla="*/ 2147483647 w 366"/>
              <a:gd name="T61" fmla="*/ 2147483647 h 366"/>
              <a:gd name="T62" fmla="*/ 2147483647 w 366"/>
              <a:gd name="T63" fmla="*/ 2147483647 h 366"/>
              <a:gd name="T64" fmla="*/ 2147483647 w 366"/>
              <a:gd name="T65" fmla="*/ 2147483647 h 366"/>
              <a:gd name="T66" fmla="*/ 2147483647 w 366"/>
              <a:gd name="T67" fmla="*/ 2147483647 h 3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6" h="366">
                <a:moveTo>
                  <a:pt x="182" y="366"/>
                </a:moveTo>
                <a:lnTo>
                  <a:pt x="182" y="366"/>
                </a:lnTo>
                <a:lnTo>
                  <a:pt x="202" y="366"/>
                </a:lnTo>
                <a:lnTo>
                  <a:pt x="220" y="362"/>
                </a:lnTo>
                <a:lnTo>
                  <a:pt x="236" y="358"/>
                </a:lnTo>
                <a:lnTo>
                  <a:pt x="254" y="352"/>
                </a:lnTo>
                <a:lnTo>
                  <a:pt x="270" y="344"/>
                </a:lnTo>
                <a:lnTo>
                  <a:pt x="284" y="336"/>
                </a:lnTo>
                <a:lnTo>
                  <a:pt x="298" y="324"/>
                </a:lnTo>
                <a:lnTo>
                  <a:pt x="312" y="312"/>
                </a:lnTo>
                <a:lnTo>
                  <a:pt x="324" y="300"/>
                </a:lnTo>
                <a:lnTo>
                  <a:pt x="334" y="286"/>
                </a:lnTo>
                <a:lnTo>
                  <a:pt x="344" y="270"/>
                </a:lnTo>
                <a:lnTo>
                  <a:pt x="350" y="254"/>
                </a:lnTo>
                <a:lnTo>
                  <a:pt x="358" y="238"/>
                </a:lnTo>
                <a:lnTo>
                  <a:pt x="362" y="220"/>
                </a:lnTo>
                <a:lnTo>
                  <a:pt x="364" y="202"/>
                </a:lnTo>
                <a:lnTo>
                  <a:pt x="366" y="184"/>
                </a:lnTo>
                <a:lnTo>
                  <a:pt x="364" y="164"/>
                </a:lnTo>
                <a:lnTo>
                  <a:pt x="362" y="146"/>
                </a:lnTo>
                <a:lnTo>
                  <a:pt x="358" y="130"/>
                </a:lnTo>
                <a:lnTo>
                  <a:pt x="350" y="112"/>
                </a:lnTo>
                <a:lnTo>
                  <a:pt x="344" y="96"/>
                </a:lnTo>
                <a:lnTo>
                  <a:pt x="334" y="82"/>
                </a:lnTo>
                <a:lnTo>
                  <a:pt x="324" y="68"/>
                </a:lnTo>
                <a:lnTo>
                  <a:pt x="312" y="54"/>
                </a:lnTo>
                <a:lnTo>
                  <a:pt x="298" y="42"/>
                </a:lnTo>
                <a:lnTo>
                  <a:pt x="284" y="32"/>
                </a:lnTo>
                <a:lnTo>
                  <a:pt x="270" y="22"/>
                </a:lnTo>
                <a:lnTo>
                  <a:pt x="254" y="14"/>
                </a:lnTo>
                <a:lnTo>
                  <a:pt x="236" y="8"/>
                </a:lnTo>
                <a:lnTo>
                  <a:pt x="220" y="4"/>
                </a:lnTo>
                <a:lnTo>
                  <a:pt x="202" y="2"/>
                </a:lnTo>
                <a:lnTo>
                  <a:pt x="182" y="0"/>
                </a:lnTo>
                <a:lnTo>
                  <a:pt x="164" y="2"/>
                </a:lnTo>
                <a:lnTo>
                  <a:pt x="146" y="4"/>
                </a:lnTo>
                <a:lnTo>
                  <a:pt x="128" y="8"/>
                </a:lnTo>
                <a:lnTo>
                  <a:pt x="112" y="14"/>
                </a:lnTo>
                <a:lnTo>
                  <a:pt x="96" y="22"/>
                </a:lnTo>
                <a:lnTo>
                  <a:pt x="80" y="32"/>
                </a:lnTo>
                <a:lnTo>
                  <a:pt x="66" y="42"/>
                </a:lnTo>
                <a:lnTo>
                  <a:pt x="52" y="54"/>
                </a:lnTo>
                <a:lnTo>
                  <a:pt x="42" y="68"/>
                </a:lnTo>
                <a:lnTo>
                  <a:pt x="30" y="82"/>
                </a:lnTo>
                <a:lnTo>
                  <a:pt x="22" y="96"/>
                </a:lnTo>
                <a:lnTo>
                  <a:pt x="14" y="112"/>
                </a:lnTo>
                <a:lnTo>
                  <a:pt x="8" y="130"/>
                </a:lnTo>
                <a:lnTo>
                  <a:pt x="4" y="146"/>
                </a:lnTo>
                <a:lnTo>
                  <a:pt x="0" y="164"/>
                </a:lnTo>
                <a:lnTo>
                  <a:pt x="0" y="184"/>
                </a:lnTo>
                <a:lnTo>
                  <a:pt x="0" y="202"/>
                </a:lnTo>
                <a:lnTo>
                  <a:pt x="4" y="220"/>
                </a:lnTo>
                <a:lnTo>
                  <a:pt x="8" y="238"/>
                </a:lnTo>
                <a:lnTo>
                  <a:pt x="14" y="254"/>
                </a:lnTo>
                <a:lnTo>
                  <a:pt x="22" y="270"/>
                </a:lnTo>
                <a:lnTo>
                  <a:pt x="30" y="286"/>
                </a:lnTo>
                <a:lnTo>
                  <a:pt x="42" y="300"/>
                </a:lnTo>
                <a:lnTo>
                  <a:pt x="52" y="312"/>
                </a:lnTo>
                <a:lnTo>
                  <a:pt x="66" y="324"/>
                </a:lnTo>
                <a:lnTo>
                  <a:pt x="80" y="336"/>
                </a:lnTo>
                <a:lnTo>
                  <a:pt x="96" y="344"/>
                </a:lnTo>
                <a:lnTo>
                  <a:pt x="112" y="352"/>
                </a:lnTo>
                <a:lnTo>
                  <a:pt x="128" y="358"/>
                </a:lnTo>
                <a:lnTo>
                  <a:pt x="146" y="362"/>
                </a:lnTo>
                <a:lnTo>
                  <a:pt x="164" y="366"/>
                </a:lnTo>
                <a:lnTo>
                  <a:pt x="182" y="3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3" name="Freeform 13"/>
          <p:cNvSpPr>
            <a:spLocks/>
          </p:cNvSpPr>
          <p:nvPr/>
        </p:nvSpPr>
        <p:spPr bwMode="auto">
          <a:xfrm>
            <a:off x="109538" y="106363"/>
            <a:ext cx="252412" cy="252412"/>
          </a:xfrm>
          <a:custGeom>
            <a:avLst/>
            <a:gdLst>
              <a:gd name="T0" fmla="*/ 2147483647 w 366"/>
              <a:gd name="T1" fmla="*/ 2147483647 h 366"/>
              <a:gd name="T2" fmla="*/ 2147483647 w 366"/>
              <a:gd name="T3" fmla="*/ 2147483647 h 366"/>
              <a:gd name="T4" fmla="*/ 2147483647 w 366"/>
              <a:gd name="T5" fmla="*/ 2147483647 h 366"/>
              <a:gd name="T6" fmla="*/ 2147483647 w 366"/>
              <a:gd name="T7" fmla="*/ 2147483647 h 366"/>
              <a:gd name="T8" fmla="*/ 2147483647 w 366"/>
              <a:gd name="T9" fmla="*/ 2147483647 h 366"/>
              <a:gd name="T10" fmla="*/ 2147483647 w 366"/>
              <a:gd name="T11" fmla="*/ 2147483647 h 366"/>
              <a:gd name="T12" fmla="*/ 2147483647 w 366"/>
              <a:gd name="T13" fmla="*/ 2147483647 h 366"/>
              <a:gd name="T14" fmla="*/ 2147483647 w 366"/>
              <a:gd name="T15" fmla="*/ 2147483647 h 366"/>
              <a:gd name="T16" fmla="*/ 2147483647 w 366"/>
              <a:gd name="T17" fmla="*/ 2147483647 h 366"/>
              <a:gd name="T18" fmla="*/ 2147483647 w 366"/>
              <a:gd name="T19" fmla="*/ 2147483647 h 366"/>
              <a:gd name="T20" fmla="*/ 2147483647 w 366"/>
              <a:gd name="T21" fmla="*/ 2147483647 h 366"/>
              <a:gd name="T22" fmla="*/ 2147483647 w 366"/>
              <a:gd name="T23" fmla="*/ 2147483647 h 366"/>
              <a:gd name="T24" fmla="*/ 2147483647 w 366"/>
              <a:gd name="T25" fmla="*/ 2147483647 h 366"/>
              <a:gd name="T26" fmla="*/ 2147483647 w 366"/>
              <a:gd name="T27" fmla="*/ 2147483647 h 366"/>
              <a:gd name="T28" fmla="*/ 2147483647 w 366"/>
              <a:gd name="T29" fmla="*/ 2147483647 h 366"/>
              <a:gd name="T30" fmla="*/ 2147483647 w 366"/>
              <a:gd name="T31" fmla="*/ 2147483647 h 366"/>
              <a:gd name="T32" fmla="*/ 2147483647 w 366"/>
              <a:gd name="T33" fmla="*/ 2147483647 h 366"/>
              <a:gd name="T34" fmla="*/ 2147483647 w 366"/>
              <a:gd name="T35" fmla="*/ 0 h 366"/>
              <a:gd name="T36" fmla="*/ 2147483647 w 366"/>
              <a:gd name="T37" fmla="*/ 2147483647 h 366"/>
              <a:gd name="T38" fmla="*/ 2147483647 w 366"/>
              <a:gd name="T39" fmla="*/ 2147483647 h 366"/>
              <a:gd name="T40" fmla="*/ 2147483647 w 366"/>
              <a:gd name="T41" fmla="*/ 2147483647 h 366"/>
              <a:gd name="T42" fmla="*/ 2147483647 w 366"/>
              <a:gd name="T43" fmla="*/ 2147483647 h 366"/>
              <a:gd name="T44" fmla="*/ 2147483647 w 366"/>
              <a:gd name="T45" fmla="*/ 2147483647 h 366"/>
              <a:gd name="T46" fmla="*/ 2147483647 w 366"/>
              <a:gd name="T47" fmla="*/ 2147483647 h 366"/>
              <a:gd name="T48" fmla="*/ 2147483647 w 366"/>
              <a:gd name="T49" fmla="*/ 2147483647 h 366"/>
              <a:gd name="T50" fmla="*/ 0 w 366"/>
              <a:gd name="T51" fmla="*/ 2147483647 h 366"/>
              <a:gd name="T52" fmla="*/ 0 w 366"/>
              <a:gd name="T53" fmla="*/ 2147483647 h 366"/>
              <a:gd name="T54" fmla="*/ 2147483647 w 366"/>
              <a:gd name="T55" fmla="*/ 2147483647 h 366"/>
              <a:gd name="T56" fmla="*/ 2147483647 w 366"/>
              <a:gd name="T57" fmla="*/ 2147483647 h 366"/>
              <a:gd name="T58" fmla="*/ 2147483647 w 366"/>
              <a:gd name="T59" fmla="*/ 2147483647 h 366"/>
              <a:gd name="T60" fmla="*/ 2147483647 w 366"/>
              <a:gd name="T61" fmla="*/ 2147483647 h 366"/>
              <a:gd name="T62" fmla="*/ 2147483647 w 366"/>
              <a:gd name="T63" fmla="*/ 2147483647 h 366"/>
              <a:gd name="T64" fmla="*/ 2147483647 w 366"/>
              <a:gd name="T65" fmla="*/ 2147483647 h 366"/>
              <a:gd name="T66" fmla="*/ 2147483647 w 366"/>
              <a:gd name="T67" fmla="*/ 2147483647 h 3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6" h="366">
                <a:moveTo>
                  <a:pt x="182" y="366"/>
                </a:moveTo>
                <a:lnTo>
                  <a:pt x="182" y="366"/>
                </a:lnTo>
                <a:lnTo>
                  <a:pt x="202" y="366"/>
                </a:lnTo>
                <a:lnTo>
                  <a:pt x="220" y="362"/>
                </a:lnTo>
                <a:lnTo>
                  <a:pt x="236" y="358"/>
                </a:lnTo>
                <a:lnTo>
                  <a:pt x="254" y="352"/>
                </a:lnTo>
                <a:lnTo>
                  <a:pt x="270" y="344"/>
                </a:lnTo>
                <a:lnTo>
                  <a:pt x="284" y="334"/>
                </a:lnTo>
                <a:lnTo>
                  <a:pt x="298" y="324"/>
                </a:lnTo>
                <a:lnTo>
                  <a:pt x="312" y="312"/>
                </a:lnTo>
                <a:lnTo>
                  <a:pt x="324" y="300"/>
                </a:lnTo>
                <a:lnTo>
                  <a:pt x="334" y="286"/>
                </a:lnTo>
                <a:lnTo>
                  <a:pt x="344" y="270"/>
                </a:lnTo>
                <a:lnTo>
                  <a:pt x="350" y="254"/>
                </a:lnTo>
                <a:lnTo>
                  <a:pt x="358" y="238"/>
                </a:lnTo>
                <a:lnTo>
                  <a:pt x="362" y="220"/>
                </a:lnTo>
                <a:lnTo>
                  <a:pt x="364" y="202"/>
                </a:lnTo>
                <a:lnTo>
                  <a:pt x="366" y="184"/>
                </a:lnTo>
                <a:lnTo>
                  <a:pt x="364" y="164"/>
                </a:lnTo>
                <a:lnTo>
                  <a:pt x="362" y="146"/>
                </a:lnTo>
                <a:lnTo>
                  <a:pt x="358" y="128"/>
                </a:lnTo>
                <a:lnTo>
                  <a:pt x="350" y="112"/>
                </a:lnTo>
                <a:lnTo>
                  <a:pt x="344" y="96"/>
                </a:lnTo>
                <a:lnTo>
                  <a:pt x="334" y="80"/>
                </a:lnTo>
                <a:lnTo>
                  <a:pt x="324" y="66"/>
                </a:lnTo>
                <a:lnTo>
                  <a:pt x="312" y="54"/>
                </a:lnTo>
                <a:lnTo>
                  <a:pt x="298" y="42"/>
                </a:lnTo>
                <a:lnTo>
                  <a:pt x="284" y="32"/>
                </a:lnTo>
                <a:lnTo>
                  <a:pt x="270" y="22"/>
                </a:lnTo>
                <a:lnTo>
                  <a:pt x="254" y="14"/>
                </a:lnTo>
                <a:lnTo>
                  <a:pt x="236" y="8"/>
                </a:lnTo>
                <a:lnTo>
                  <a:pt x="220" y="4"/>
                </a:lnTo>
                <a:lnTo>
                  <a:pt x="202" y="2"/>
                </a:lnTo>
                <a:lnTo>
                  <a:pt x="182" y="0"/>
                </a:lnTo>
                <a:lnTo>
                  <a:pt x="164" y="2"/>
                </a:lnTo>
                <a:lnTo>
                  <a:pt x="146" y="4"/>
                </a:lnTo>
                <a:lnTo>
                  <a:pt x="128" y="8"/>
                </a:lnTo>
                <a:lnTo>
                  <a:pt x="112" y="14"/>
                </a:lnTo>
                <a:lnTo>
                  <a:pt x="96" y="22"/>
                </a:lnTo>
                <a:lnTo>
                  <a:pt x="80" y="32"/>
                </a:lnTo>
                <a:lnTo>
                  <a:pt x="66" y="42"/>
                </a:lnTo>
                <a:lnTo>
                  <a:pt x="52" y="54"/>
                </a:lnTo>
                <a:lnTo>
                  <a:pt x="42" y="66"/>
                </a:lnTo>
                <a:lnTo>
                  <a:pt x="30" y="80"/>
                </a:lnTo>
                <a:lnTo>
                  <a:pt x="22" y="96"/>
                </a:lnTo>
                <a:lnTo>
                  <a:pt x="14" y="112"/>
                </a:lnTo>
                <a:lnTo>
                  <a:pt x="8" y="128"/>
                </a:lnTo>
                <a:lnTo>
                  <a:pt x="4" y="146"/>
                </a:lnTo>
                <a:lnTo>
                  <a:pt x="0" y="164"/>
                </a:lnTo>
                <a:lnTo>
                  <a:pt x="0" y="184"/>
                </a:lnTo>
                <a:lnTo>
                  <a:pt x="0" y="202"/>
                </a:lnTo>
                <a:lnTo>
                  <a:pt x="4" y="220"/>
                </a:lnTo>
                <a:lnTo>
                  <a:pt x="8" y="238"/>
                </a:lnTo>
                <a:lnTo>
                  <a:pt x="14" y="254"/>
                </a:lnTo>
                <a:lnTo>
                  <a:pt x="22" y="270"/>
                </a:lnTo>
                <a:lnTo>
                  <a:pt x="30" y="286"/>
                </a:lnTo>
                <a:lnTo>
                  <a:pt x="42" y="300"/>
                </a:lnTo>
                <a:lnTo>
                  <a:pt x="52" y="312"/>
                </a:lnTo>
                <a:lnTo>
                  <a:pt x="66" y="324"/>
                </a:lnTo>
                <a:lnTo>
                  <a:pt x="80" y="334"/>
                </a:lnTo>
                <a:lnTo>
                  <a:pt x="96" y="344"/>
                </a:lnTo>
                <a:lnTo>
                  <a:pt x="112" y="352"/>
                </a:lnTo>
                <a:lnTo>
                  <a:pt x="128" y="358"/>
                </a:lnTo>
                <a:lnTo>
                  <a:pt x="146" y="362"/>
                </a:lnTo>
                <a:lnTo>
                  <a:pt x="164" y="366"/>
                </a:lnTo>
                <a:lnTo>
                  <a:pt x="182" y="366"/>
                </a:lnTo>
                <a:close/>
              </a:path>
            </a:pathLst>
          </a:custGeom>
          <a:solidFill>
            <a:srgbClr val="149E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4" name="Freeform 14"/>
          <p:cNvSpPr>
            <a:spLocks/>
          </p:cNvSpPr>
          <p:nvPr/>
        </p:nvSpPr>
        <p:spPr bwMode="auto">
          <a:xfrm>
            <a:off x="109538" y="95250"/>
            <a:ext cx="252412" cy="252413"/>
          </a:xfrm>
          <a:custGeom>
            <a:avLst/>
            <a:gdLst>
              <a:gd name="T0" fmla="*/ 2147483647 w 366"/>
              <a:gd name="T1" fmla="*/ 2147483647 h 366"/>
              <a:gd name="T2" fmla="*/ 2147483647 w 366"/>
              <a:gd name="T3" fmla="*/ 2147483647 h 366"/>
              <a:gd name="T4" fmla="*/ 2147483647 w 366"/>
              <a:gd name="T5" fmla="*/ 2147483647 h 366"/>
              <a:gd name="T6" fmla="*/ 2147483647 w 366"/>
              <a:gd name="T7" fmla="*/ 2147483647 h 366"/>
              <a:gd name="T8" fmla="*/ 2147483647 w 366"/>
              <a:gd name="T9" fmla="*/ 2147483647 h 366"/>
              <a:gd name="T10" fmla="*/ 2147483647 w 366"/>
              <a:gd name="T11" fmla="*/ 2147483647 h 366"/>
              <a:gd name="T12" fmla="*/ 2147483647 w 366"/>
              <a:gd name="T13" fmla="*/ 2147483647 h 366"/>
              <a:gd name="T14" fmla="*/ 2147483647 w 366"/>
              <a:gd name="T15" fmla="*/ 2147483647 h 366"/>
              <a:gd name="T16" fmla="*/ 2147483647 w 366"/>
              <a:gd name="T17" fmla="*/ 2147483647 h 366"/>
              <a:gd name="T18" fmla="*/ 2147483647 w 366"/>
              <a:gd name="T19" fmla="*/ 2147483647 h 366"/>
              <a:gd name="T20" fmla="*/ 2147483647 w 366"/>
              <a:gd name="T21" fmla="*/ 2147483647 h 366"/>
              <a:gd name="T22" fmla="*/ 2147483647 w 366"/>
              <a:gd name="T23" fmla="*/ 2147483647 h 366"/>
              <a:gd name="T24" fmla="*/ 2147483647 w 366"/>
              <a:gd name="T25" fmla="*/ 2147483647 h 366"/>
              <a:gd name="T26" fmla="*/ 2147483647 w 366"/>
              <a:gd name="T27" fmla="*/ 2147483647 h 366"/>
              <a:gd name="T28" fmla="*/ 2147483647 w 366"/>
              <a:gd name="T29" fmla="*/ 2147483647 h 366"/>
              <a:gd name="T30" fmla="*/ 2147483647 w 366"/>
              <a:gd name="T31" fmla="*/ 2147483647 h 366"/>
              <a:gd name="T32" fmla="*/ 2147483647 w 366"/>
              <a:gd name="T33" fmla="*/ 2147483647 h 366"/>
              <a:gd name="T34" fmla="*/ 2147483647 w 366"/>
              <a:gd name="T35" fmla="*/ 0 h 366"/>
              <a:gd name="T36" fmla="*/ 2147483647 w 366"/>
              <a:gd name="T37" fmla="*/ 2147483647 h 366"/>
              <a:gd name="T38" fmla="*/ 2147483647 w 366"/>
              <a:gd name="T39" fmla="*/ 2147483647 h 366"/>
              <a:gd name="T40" fmla="*/ 2147483647 w 366"/>
              <a:gd name="T41" fmla="*/ 2147483647 h 366"/>
              <a:gd name="T42" fmla="*/ 2147483647 w 366"/>
              <a:gd name="T43" fmla="*/ 2147483647 h 366"/>
              <a:gd name="T44" fmla="*/ 2147483647 w 366"/>
              <a:gd name="T45" fmla="*/ 2147483647 h 366"/>
              <a:gd name="T46" fmla="*/ 2147483647 w 366"/>
              <a:gd name="T47" fmla="*/ 2147483647 h 366"/>
              <a:gd name="T48" fmla="*/ 2147483647 w 366"/>
              <a:gd name="T49" fmla="*/ 2147483647 h 366"/>
              <a:gd name="T50" fmla="*/ 0 w 366"/>
              <a:gd name="T51" fmla="*/ 2147483647 h 366"/>
              <a:gd name="T52" fmla="*/ 0 w 366"/>
              <a:gd name="T53" fmla="*/ 2147483647 h 366"/>
              <a:gd name="T54" fmla="*/ 2147483647 w 366"/>
              <a:gd name="T55" fmla="*/ 2147483647 h 366"/>
              <a:gd name="T56" fmla="*/ 2147483647 w 366"/>
              <a:gd name="T57" fmla="*/ 2147483647 h 366"/>
              <a:gd name="T58" fmla="*/ 2147483647 w 366"/>
              <a:gd name="T59" fmla="*/ 2147483647 h 366"/>
              <a:gd name="T60" fmla="*/ 2147483647 w 366"/>
              <a:gd name="T61" fmla="*/ 2147483647 h 366"/>
              <a:gd name="T62" fmla="*/ 2147483647 w 366"/>
              <a:gd name="T63" fmla="*/ 2147483647 h 366"/>
              <a:gd name="T64" fmla="*/ 2147483647 w 366"/>
              <a:gd name="T65" fmla="*/ 2147483647 h 366"/>
              <a:gd name="T66" fmla="*/ 2147483647 w 366"/>
              <a:gd name="T67" fmla="*/ 2147483647 h 3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6" h="366">
                <a:moveTo>
                  <a:pt x="182" y="366"/>
                </a:moveTo>
                <a:lnTo>
                  <a:pt x="182" y="366"/>
                </a:lnTo>
                <a:lnTo>
                  <a:pt x="202" y="366"/>
                </a:lnTo>
                <a:lnTo>
                  <a:pt x="220" y="362"/>
                </a:lnTo>
                <a:lnTo>
                  <a:pt x="236" y="358"/>
                </a:lnTo>
                <a:lnTo>
                  <a:pt x="254" y="352"/>
                </a:lnTo>
                <a:lnTo>
                  <a:pt x="270" y="344"/>
                </a:lnTo>
                <a:lnTo>
                  <a:pt x="284" y="334"/>
                </a:lnTo>
                <a:lnTo>
                  <a:pt x="298" y="324"/>
                </a:lnTo>
                <a:lnTo>
                  <a:pt x="312" y="312"/>
                </a:lnTo>
                <a:lnTo>
                  <a:pt x="324" y="300"/>
                </a:lnTo>
                <a:lnTo>
                  <a:pt x="334" y="286"/>
                </a:lnTo>
                <a:lnTo>
                  <a:pt x="344" y="270"/>
                </a:lnTo>
                <a:lnTo>
                  <a:pt x="350" y="254"/>
                </a:lnTo>
                <a:lnTo>
                  <a:pt x="358" y="238"/>
                </a:lnTo>
                <a:lnTo>
                  <a:pt x="362" y="220"/>
                </a:lnTo>
                <a:lnTo>
                  <a:pt x="364" y="202"/>
                </a:lnTo>
                <a:lnTo>
                  <a:pt x="366" y="184"/>
                </a:lnTo>
                <a:lnTo>
                  <a:pt x="364" y="164"/>
                </a:lnTo>
                <a:lnTo>
                  <a:pt x="362" y="146"/>
                </a:lnTo>
                <a:lnTo>
                  <a:pt x="358" y="128"/>
                </a:lnTo>
                <a:lnTo>
                  <a:pt x="350" y="112"/>
                </a:lnTo>
                <a:lnTo>
                  <a:pt x="344" y="96"/>
                </a:lnTo>
                <a:lnTo>
                  <a:pt x="334" y="80"/>
                </a:lnTo>
                <a:lnTo>
                  <a:pt x="324" y="66"/>
                </a:lnTo>
                <a:lnTo>
                  <a:pt x="312" y="54"/>
                </a:lnTo>
                <a:lnTo>
                  <a:pt x="298" y="42"/>
                </a:lnTo>
                <a:lnTo>
                  <a:pt x="284" y="32"/>
                </a:lnTo>
                <a:lnTo>
                  <a:pt x="270" y="22"/>
                </a:lnTo>
                <a:lnTo>
                  <a:pt x="254" y="14"/>
                </a:lnTo>
                <a:lnTo>
                  <a:pt x="236" y="8"/>
                </a:lnTo>
                <a:lnTo>
                  <a:pt x="220" y="4"/>
                </a:lnTo>
                <a:lnTo>
                  <a:pt x="202" y="2"/>
                </a:lnTo>
                <a:lnTo>
                  <a:pt x="182" y="0"/>
                </a:lnTo>
                <a:lnTo>
                  <a:pt x="164" y="2"/>
                </a:lnTo>
                <a:lnTo>
                  <a:pt x="146" y="4"/>
                </a:lnTo>
                <a:lnTo>
                  <a:pt x="128" y="8"/>
                </a:lnTo>
                <a:lnTo>
                  <a:pt x="112" y="14"/>
                </a:lnTo>
                <a:lnTo>
                  <a:pt x="96" y="22"/>
                </a:lnTo>
                <a:lnTo>
                  <a:pt x="80" y="32"/>
                </a:lnTo>
                <a:lnTo>
                  <a:pt x="66" y="42"/>
                </a:lnTo>
                <a:lnTo>
                  <a:pt x="52" y="54"/>
                </a:lnTo>
                <a:lnTo>
                  <a:pt x="42" y="66"/>
                </a:lnTo>
                <a:lnTo>
                  <a:pt x="30" y="80"/>
                </a:lnTo>
                <a:lnTo>
                  <a:pt x="22" y="96"/>
                </a:lnTo>
                <a:lnTo>
                  <a:pt x="14" y="112"/>
                </a:lnTo>
                <a:lnTo>
                  <a:pt x="8" y="128"/>
                </a:lnTo>
                <a:lnTo>
                  <a:pt x="4" y="146"/>
                </a:lnTo>
                <a:lnTo>
                  <a:pt x="0" y="164"/>
                </a:lnTo>
                <a:lnTo>
                  <a:pt x="0" y="184"/>
                </a:lnTo>
                <a:lnTo>
                  <a:pt x="0" y="202"/>
                </a:lnTo>
                <a:lnTo>
                  <a:pt x="4" y="220"/>
                </a:lnTo>
                <a:lnTo>
                  <a:pt x="8" y="238"/>
                </a:lnTo>
                <a:lnTo>
                  <a:pt x="14" y="254"/>
                </a:lnTo>
                <a:lnTo>
                  <a:pt x="22" y="270"/>
                </a:lnTo>
                <a:lnTo>
                  <a:pt x="30" y="286"/>
                </a:lnTo>
                <a:lnTo>
                  <a:pt x="42" y="300"/>
                </a:lnTo>
                <a:lnTo>
                  <a:pt x="52" y="312"/>
                </a:lnTo>
                <a:lnTo>
                  <a:pt x="66" y="324"/>
                </a:lnTo>
                <a:lnTo>
                  <a:pt x="80" y="334"/>
                </a:lnTo>
                <a:lnTo>
                  <a:pt x="96" y="344"/>
                </a:lnTo>
                <a:lnTo>
                  <a:pt x="112" y="352"/>
                </a:lnTo>
                <a:lnTo>
                  <a:pt x="128" y="358"/>
                </a:lnTo>
                <a:lnTo>
                  <a:pt x="146" y="362"/>
                </a:lnTo>
                <a:lnTo>
                  <a:pt x="164" y="366"/>
                </a:lnTo>
                <a:lnTo>
                  <a:pt x="182" y="3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4054" r:id="rId1"/>
    <p:sldLayoutId id="2147484051" r:id="rId2"/>
    <p:sldLayoutId id="2147484052" r:id="rId3"/>
    <p:sldLayoutId id="2147484055" r:id="rId4"/>
    <p:sldLayoutId id="2147484053" r:id="rId5"/>
  </p:sldLayoutIdLst>
  <p:timing>
    <p:tnLst>
      <p:par>
        <p:cTn id="1" dur="indefinite" restart="never" nodeType="tmRoot"/>
      </p:par>
    </p:tnLst>
  </p:timing>
  <p:txStyles>
    <p:titleStyle>
      <a:lvl1pPr algn="l" defTabSz="457200" rtl="0" eaLnBrk="0" fontAlgn="base" hangingPunct="0">
        <a:spcBef>
          <a:spcPct val="0"/>
        </a:spcBef>
        <a:spcAft>
          <a:spcPct val="0"/>
        </a:spcAft>
        <a:defRPr sz="4400" b="1" kern="1200">
          <a:solidFill>
            <a:schemeClr val="bg1"/>
          </a:solidFill>
          <a:latin typeface="Arial"/>
          <a:ea typeface="MS PGothic" pitchFamily="34" charset="-128"/>
          <a:cs typeface="Arial"/>
        </a:defRPr>
      </a:lvl1pPr>
      <a:lvl2pPr algn="l" defTabSz="457200" rtl="0" eaLnBrk="0" fontAlgn="base" hangingPunct="0">
        <a:spcBef>
          <a:spcPct val="0"/>
        </a:spcBef>
        <a:spcAft>
          <a:spcPct val="0"/>
        </a:spcAft>
        <a:defRPr sz="4400" b="1">
          <a:solidFill>
            <a:schemeClr val="bg1"/>
          </a:solidFill>
          <a:latin typeface="Arial" charset="0"/>
          <a:ea typeface="MS PGothic" pitchFamily="34" charset="-128"/>
          <a:cs typeface="Arial" charset="0"/>
        </a:defRPr>
      </a:lvl2pPr>
      <a:lvl3pPr algn="l" defTabSz="457200" rtl="0" eaLnBrk="0" fontAlgn="base" hangingPunct="0">
        <a:spcBef>
          <a:spcPct val="0"/>
        </a:spcBef>
        <a:spcAft>
          <a:spcPct val="0"/>
        </a:spcAft>
        <a:defRPr sz="4400" b="1">
          <a:solidFill>
            <a:schemeClr val="bg1"/>
          </a:solidFill>
          <a:latin typeface="Arial" charset="0"/>
          <a:ea typeface="MS PGothic" pitchFamily="34" charset="-128"/>
          <a:cs typeface="Arial" charset="0"/>
        </a:defRPr>
      </a:lvl3pPr>
      <a:lvl4pPr algn="l" defTabSz="457200" rtl="0" eaLnBrk="0" fontAlgn="base" hangingPunct="0">
        <a:spcBef>
          <a:spcPct val="0"/>
        </a:spcBef>
        <a:spcAft>
          <a:spcPct val="0"/>
        </a:spcAft>
        <a:defRPr sz="4400" b="1">
          <a:solidFill>
            <a:schemeClr val="bg1"/>
          </a:solidFill>
          <a:latin typeface="Arial" charset="0"/>
          <a:ea typeface="MS PGothic" pitchFamily="34" charset="-128"/>
          <a:cs typeface="Arial" charset="0"/>
        </a:defRPr>
      </a:lvl4pPr>
      <a:lvl5pPr algn="l" defTabSz="457200" rtl="0" eaLnBrk="0" fontAlgn="base" hangingPunct="0">
        <a:spcBef>
          <a:spcPct val="0"/>
        </a:spcBef>
        <a:spcAft>
          <a:spcPct val="0"/>
        </a:spcAft>
        <a:defRPr sz="4400" b="1">
          <a:solidFill>
            <a:schemeClr val="bg1"/>
          </a:solidFill>
          <a:latin typeface="Arial" charset="0"/>
          <a:ea typeface="MS PGothic" pitchFamily="34" charset="-128"/>
          <a:cs typeface="Arial" charset="0"/>
        </a:defRPr>
      </a:lvl5pPr>
      <a:lvl6pPr marL="457200" algn="l" defTabSz="457200" rtl="0" eaLnBrk="1" fontAlgn="base" hangingPunct="1">
        <a:spcBef>
          <a:spcPct val="0"/>
        </a:spcBef>
        <a:spcAft>
          <a:spcPct val="0"/>
        </a:spcAft>
        <a:defRPr sz="4400" b="1">
          <a:solidFill>
            <a:schemeClr val="tx1"/>
          </a:solidFill>
          <a:latin typeface="Helvetica Neue" charset="0"/>
          <a:ea typeface="ＭＳ Ｐゴシック" charset="0"/>
        </a:defRPr>
      </a:lvl6pPr>
      <a:lvl7pPr marL="914400" algn="l" defTabSz="457200" rtl="0" eaLnBrk="1" fontAlgn="base" hangingPunct="1">
        <a:spcBef>
          <a:spcPct val="0"/>
        </a:spcBef>
        <a:spcAft>
          <a:spcPct val="0"/>
        </a:spcAft>
        <a:defRPr sz="4400" b="1">
          <a:solidFill>
            <a:schemeClr val="tx1"/>
          </a:solidFill>
          <a:latin typeface="Helvetica Neue" charset="0"/>
          <a:ea typeface="ＭＳ Ｐゴシック" charset="0"/>
        </a:defRPr>
      </a:lvl7pPr>
      <a:lvl8pPr marL="1371600" algn="l" defTabSz="457200" rtl="0" eaLnBrk="1" fontAlgn="base" hangingPunct="1">
        <a:spcBef>
          <a:spcPct val="0"/>
        </a:spcBef>
        <a:spcAft>
          <a:spcPct val="0"/>
        </a:spcAft>
        <a:defRPr sz="4400" b="1">
          <a:solidFill>
            <a:schemeClr val="tx1"/>
          </a:solidFill>
          <a:latin typeface="Helvetica Neue" charset="0"/>
          <a:ea typeface="ＭＳ Ｐゴシック" charset="0"/>
        </a:defRPr>
      </a:lvl8pPr>
      <a:lvl9pPr marL="1828800" algn="l" defTabSz="457200" rtl="0" eaLnBrk="1" fontAlgn="base" hangingPunct="1">
        <a:spcBef>
          <a:spcPct val="0"/>
        </a:spcBef>
        <a:spcAft>
          <a:spcPct val="0"/>
        </a:spcAft>
        <a:defRPr sz="4400" b="1">
          <a:solidFill>
            <a:schemeClr val="tx1"/>
          </a:solidFill>
          <a:latin typeface="Helvetica Neue" charset="0"/>
          <a:ea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600" kern="1200">
          <a:solidFill>
            <a:schemeClr val="tx1"/>
          </a:solidFill>
          <a:latin typeface="Arial"/>
          <a:ea typeface="MS PGothic" pitchFamily="34" charset="-128"/>
          <a:cs typeface="Arial"/>
        </a:defRPr>
      </a:lvl1pPr>
      <a:lvl2pPr marL="742950" indent="-285750" algn="l" defTabSz="457200" rtl="0" eaLnBrk="0" fontAlgn="base" hangingPunct="0">
        <a:spcBef>
          <a:spcPct val="20000"/>
        </a:spcBef>
        <a:spcAft>
          <a:spcPct val="0"/>
        </a:spcAft>
        <a:buFont typeface="Arial" pitchFamily="34" charset="0"/>
        <a:buChar char="–"/>
        <a:defRPr sz="3200" kern="1200">
          <a:solidFill>
            <a:schemeClr val="tx1"/>
          </a:solidFill>
          <a:latin typeface="Arial"/>
          <a:ea typeface="MS PGothic" pitchFamily="34" charset="-128"/>
          <a:cs typeface="Arial"/>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Helvetica Neue"/>
          <a:ea typeface="Helvetica Neue" pitchFamily="-107" charset="0"/>
          <a:cs typeface="Helvetica Neue"/>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Helvetica Neue"/>
          <a:ea typeface="Helvetica Neue" charset="0"/>
          <a:cs typeface="Helvetica Neue"/>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Helvetica Neue"/>
          <a:ea typeface="Helvetica Neue"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10253F"/>
        </a:solidFill>
        <a:effectLst/>
      </p:bgPr>
    </p:bg>
    <p:spTree>
      <p:nvGrpSpPr>
        <p:cNvPr id="1" name=""/>
        <p:cNvGrpSpPr/>
        <p:nvPr/>
      </p:nvGrpSpPr>
      <p:grpSpPr>
        <a:xfrm>
          <a:off x="0" y="0"/>
          <a:ext cx="0" cy="0"/>
          <a:chOff x="0" y="0"/>
          <a:chExt cx="0" cy="0"/>
        </a:xfrm>
      </p:grpSpPr>
      <p:sp>
        <p:nvSpPr>
          <p:cNvPr id="5122" name="Text Box 5"/>
          <p:cNvSpPr txBox="1">
            <a:spLocks noChangeArrowheads="1"/>
          </p:cNvSpPr>
          <p:nvPr/>
        </p:nvSpPr>
        <p:spPr bwMode="auto">
          <a:xfrm>
            <a:off x="0" y="609600"/>
            <a:ext cx="914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r>
              <a:rPr lang="en-US" altLang="en-US" sz="1800">
                <a:solidFill>
                  <a:srgbClr val="FFFFFE"/>
                </a:solidFill>
                <a:latin typeface="Verdana" pitchFamily="34" charset="0"/>
                <a:cs typeface="Arial" pitchFamily="34" charset="0"/>
              </a:rPr>
              <a:t>Jeffry A. Frieden • David A. Lake • Kenneth A. Schultz</a:t>
            </a:r>
          </a:p>
        </p:txBody>
      </p:sp>
      <p:sp>
        <p:nvSpPr>
          <p:cNvPr id="5123" name="Rectangle 13"/>
          <p:cNvSpPr>
            <a:spLocks noGrp="1" noChangeArrowheads="1"/>
          </p:cNvSpPr>
          <p:nvPr/>
        </p:nvSpPr>
        <p:spPr bwMode="auto">
          <a:xfrm>
            <a:off x="438150" y="1219200"/>
            <a:ext cx="82677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r>
              <a:rPr lang="en-US" altLang="en-US" sz="6400" b="1">
                <a:solidFill>
                  <a:srgbClr val="E8A350"/>
                </a:solidFill>
                <a:latin typeface="Verdana" pitchFamily="34" charset="0"/>
                <a:cs typeface="Arial" pitchFamily="34" charset="0"/>
              </a:rPr>
              <a:t>World Politics</a:t>
            </a:r>
          </a:p>
          <a:p>
            <a:pPr algn="ctr" eaLnBrk="1" hangingPunct="1"/>
            <a:r>
              <a:rPr lang="en-US" altLang="en-US" sz="3000" b="1">
                <a:solidFill>
                  <a:srgbClr val="E8A350"/>
                </a:solidFill>
                <a:latin typeface="Verdana" pitchFamily="34" charset="0"/>
                <a:cs typeface="Arial" pitchFamily="34" charset="0"/>
              </a:rPr>
              <a:t>Interests, Interactions, Institutions</a:t>
            </a:r>
          </a:p>
        </p:txBody>
      </p:sp>
      <p:sp>
        <p:nvSpPr>
          <p:cNvPr id="5124" name="Text Box 19"/>
          <p:cNvSpPr txBox="1">
            <a:spLocks noChangeArrowheads="1"/>
          </p:cNvSpPr>
          <p:nvPr/>
        </p:nvSpPr>
        <p:spPr bwMode="auto">
          <a:xfrm>
            <a:off x="3214688" y="3429000"/>
            <a:ext cx="27146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r>
              <a:rPr lang="en-US" altLang="en-US" sz="2000" b="1">
                <a:solidFill>
                  <a:srgbClr val="E8A350"/>
                </a:solidFill>
                <a:latin typeface="Verdana" pitchFamily="34" charset="0"/>
                <a:cs typeface="Arial" pitchFamily="34" charset="0"/>
              </a:rPr>
              <a:t>THIRD EDITION</a:t>
            </a:r>
            <a:endParaRPr lang="en-US" altLang="en-US" sz="2000">
              <a:solidFill>
                <a:srgbClr val="E8A350"/>
              </a:solidFill>
              <a:cs typeface="Arial" pitchFamily="34" charset="0"/>
            </a:endParaRPr>
          </a:p>
        </p:txBody>
      </p:sp>
      <p:sp>
        <p:nvSpPr>
          <p:cNvPr id="5125" name="Rectangle 3"/>
          <p:cNvSpPr>
            <a:spLocks noGrp="1" noChangeArrowheads="1"/>
          </p:cNvSpPr>
          <p:nvPr/>
        </p:nvSpPr>
        <p:spPr bwMode="auto">
          <a:xfrm>
            <a:off x="1257300" y="4191000"/>
            <a:ext cx="6629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r>
              <a:rPr lang="en-US" altLang="en-US" sz="2800" b="1">
                <a:solidFill>
                  <a:srgbClr val="FFFFFE"/>
                </a:solidFill>
                <a:latin typeface="Verdana" pitchFamily="34" charset="0"/>
                <a:cs typeface="Arial" pitchFamily="34" charset="0"/>
              </a:rPr>
              <a:t>Chapter 4</a:t>
            </a:r>
          </a:p>
          <a:p>
            <a:pPr algn="ctr" eaLnBrk="1" hangingPunct="1">
              <a:lnSpc>
                <a:spcPct val="120000"/>
              </a:lnSpc>
            </a:pPr>
            <a:r>
              <a:rPr lang="en-US" altLang="en-US" sz="2800">
                <a:solidFill>
                  <a:srgbClr val="FFFFFE"/>
                </a:solidFill>
                <a:latin typeface="Verdana" pitchFamily="34" charset="0"/>
                <a:cs typeface="Arial" pitchFamily="34" charset="0"/>
              </a:rPr>
              <a:t>Domestic Politics and War</a:t>
            </a:r>
          </a:p>
        </p:txBody>
      </p:sp>
      <p:sp>
        <p:nvSpPr>
          <p:cNvPr id="5126" name="Text Box 4"/>
          <p:cNvSpPr txBox="1">
            <a:spLocks noChangeArrowheads="1"/>
          </p:cNvSpPr>
          <p:nvPr/>
        </p:nvSpPr>
        <p:spPr bwMode="auto">
          <a:xfrm>
            <a:off x="3886200" y="6430963"/>
            <a:ext cx="50292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r" eaLnBrk="1" hangingPunct="1"/>
            <a:r>
              <a:rPr lang="en-US" altLang="en-US" sz="1200" b="1">
                <a:solidFill>
                  <a:srgbClr val="FFFFFE"/>
                </a:solidFill>
                <a:latin typeface="Verdana" pitchFamily="34" charset="0"/>
                <a:cs typeface="Arial" pitchFamily="34" charset="0"/>
              </a:rPr>
              <a:t>© 2016 W. W. Norton &amp; Company, Inc.</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3729038" y="1350963"/>
            <a:ext cx="5106987" cy="4179887"/>
          </a:xfrm>
        </p:spPr>
        <p:txBody>
          <a:bodyPr>
            <a:normAutofit/>
          </a:bodyPr>
          <a:lstStyle/>
          <a:p>
            <a:pPr eaLnBrk="1" hangingPunct="1">
              <a:defRPr/>
            </a:pPr>
            <a:r>
              <a:rPr lang="en-US" altLang="en-US" smtClean="0"/>
              <a:t>Domestic Politics and War</a:t>
            </a:r>
          </a:p>
        </p:txBody>
      </p:sp>
      <p:sp>
        <p:nvSpPr>
          <p:cNvPr id="7170" name="Text Placeholder 2"/>
          <p:cNvSpPr>
            <a:spLocks noGrp="1"/>
          </p:cNvSpPr>
          <p:nvPr>
            <p:ph type="body" sz="quarter" idx="10"/>
          </p:nvPr>
        </p:nvSpPr>
        <p:spPr>
          <a:xfrm>
            <a:off x="323850" y="1350963"/>
            <a:ext cx="3116263" cy="4179887"/>
          </a:xfrm>
        </p:spPr>
        <p:txBody>
          <a:bodyPr/>
          <a:lstStyle/>
          <a:p>
            <a:pPr eaLnBrk="1" hangingPunct="1"/>
            <a:r>
              <a:rPr lang="en-US" altLang="en-US" smtClean="0">
                <a:latin typeface="Helvetica Neue Medium" charset="0"/>
              </a:rPr>
              <a:t>4</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p:nvPr>
        </p:nvSpPr>
        <p:spPr/>
        <p:txBody>
          <a:bodyPr/>
          <a:lstStyle/>
          <a:p>
            <a:pPr eaLnBrk="1" hangingPunct="1"/>
            <a:r>
              <a:rPr lang="en-US" altLang="en-US" smtClean="0">
                <a:latin typeface="Arial" pitchFamily="34" charset="0"/>
              </a:rPr>
              <a:t>Domestic Politics and War</a:t>
            </a:r>
          </a:p>
        </p:txBody>
      </p:sp>
      <p:sp>
        <p:nvSpPr>
          <p:cNvPr id="9218" name="Content Placeholder 2"/>
          <p:cNvSpPr>
            <a:spLocks noGrp="1"/>
          </p:cNvSpPr>
          <p:nvPr>
            <p:ph idx="1"/>
          </p:nvPr>
        </p:nvSpPr>
        <p:spPr>
          <a:xfrm>
            <a:off x="457200" y="1712913"/>
            <a:ext cx="8229600" cy="4895850"/>
          </a:xfrm>
        </p:spPr>
        <p:txBody>
          <a:bodyPr/>
          <a:lstStyle/>
          <a:p>
            <a:pPr marL="742950" indent="-742950" eaLnBrk="1" hangingPunct="1">
              <a:buFont typeface="Calibri" pitchFamily="34" charset="0"/>
              <a:buAutoNum type="arabicPeriod"/>
            </a:pPr>
            <a:r>
              <a:rPr lang="en-US" altLang="en-US" smtClean="0">
                <a:latin typeface="Arial" pitchFamily="34" charset="0"/>
              </a:rPr>
              <a:t>War Model Review </a:t>
            </a:r>
          </a:p>
          <a:p>
            <a:pPr marL="742950" indent="-742950" eaLnBrk="1" hangingPunct="1">
              <a:buFont typeface="Calibri" pitchFamily="34" charset="0"/>
              <a:buAutoNum type="arabicPeriod"/>
            </a:pPr>
            <a:r>
              <a:rPr lang="en-US" altLang="en-US" smtClean="0">
                <a:latin typeface="Arial" pitchFamily="34" charset="0"/>
              </a:rPr>
              <a:t>Domestic Politics and War</a:t>
            </a:r>
          </a:p>
          <a:p>
            <a:pPr marL="742950" indent="-742950" eaLnBrk="1" hangingPunct="1">
              <a:buFont typeface="Calibri" pitchFamily="34" charset="0"/>
              <a:buAutoNum type="arabicPeriod"/>
            </a:pPr>
            <a:r>
              <a:rPr lang="en-US" altLang="en-US" smtClean="0">
                <a:latin typeface="Arial" pitchFamily="34" charset="0"/>
              </a:rPr>
              <a:t>Institutions and War</a:t>
            </a:r>
          </a:p>
          <a:p>
            <a:pPr marL="742950" indent="-742950" eaLnBrk="1" hangingPunct="1">
              <a:buFont typeface="Calibri" pitchFamily="34" charset="0"/>
              <a:buAutoNum type="arabicPeriod"/>
            </a:pPr>
            <a:endParaRPr lang="en-US" altLang="en-US" smtClean="0">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p:txBody>
          <a:bodyPr/>
          <a:lstStyle/>
          <a:p>
            <a:pPr eaLnBrk="1" hangingPunct="1"/>
            <a:r>
              <a:rPr lang="en-US" altLang="en-US" smtClean="0">
                <a:latin typeface="Arial" pitchFamily="34" charset="0"/>
              </a:rPr>
              <a:t>Domestic Politics and War</a:t>
            </a:r>
          </a:p>
        </p:txBody>
      </p:sp>
      <p:sp>
        <p:nvSpPr>
          <p:cNvPr id="8195" name="Content Placeholder 2"/>
          <p:cNvSpPr>
            <a:spLocks noGrp="1"/>
          </p:cNvSpPr>
          <p:nvPr>
            <p:ph idx="1"/>
          </p:nvPr>
        </p:nvSpPr>
        <p:spPr>
          <a:xfrm>
            <a:off x="457200" y="1712913"/>
            <a:ext cx="8229600" cy="4895850"/>
          </a:xfrm>
        </p:spPr>
        <p:txBody>
          <a:bodyPr/>
          <a:lstStyle/>
          <a:p>
            <a:pPr marL="742950" indent="-742950" eaLnBrk="1" hangingPunct="1">
              <a:buFont typeface="+mj-lt"/>
              <a:buAutoNum type="arabicPeriod"/>
              <a:defRPr/>
            </a:pPr>
            <a:r>
              <a:rPr lang="en-US" dirty="0" smtClean="0"/>
              <a:t>War Model Review </a:t>
            </a:r>
          </a:p>
          <a:p>
            <a:pPr marL="742950" indent="-742950" eaLnBrk="1" hangingPunct="1">
              <a:buFont typeface="+mj-lt"/>
              <a:buAutoNum type="arabicPeriod"/>
              <a:defRPr/>
            </a:pPr>
            <a:r>
              <a:rPr lang="en-US" dirty="0" smtClean="0">
                <a:solidFill>
                  <a:schemeClr val="accent1">
                    <a:lumMod val="40000"/>
                    <a:lumOff val="60000"/>
                  </a:schemeClr>
                </a:solidFill>
              </a:rPr>
              <a:t>Domestic Politics and War</a:t>
            </a:r>
          </a:p>
          <a:p>
            <a:pPr marL="742950" indent="-742950" eaLnBrk="1" hangingPunct="1">
              <a:buFont typeface="+mj-lt"/>
              <a:buAutoNum type="arabicPeriod"/>
              <a:defRPr/>
            </a:pPr>
            <a:r>
              <a:rPr lang="en-US" dirty="0" smtClean="0">
                <a:solidFill>
                  <a:schemeClr val="accent1">
                    <a:lumMod val="40000"/>
                    <a:lumOff val="60000"/>
                  </a:schemeClr>
                </a:solidFill>
              </a:rPr>
              <a:t>Institutions and War</a:t>
            </a:r>
          </a:p>
          <a:p>
            <a:pPr marL="742950" indent="-742950" eaLnBrk="1" hangingPunct="1">
              <a:buFont typeface="+mj-lt"/>
              <a:buAutoNum type="arabicPeriod"/>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p:txBody>
          <a:bodyPr/>
          <a:lstStyle/>
          <a:p>
            <a:pPr eaLnBrk="1" hangingPunct="1"/>
            <a:r>
              <a:rPr lang="en-US" altLang="en-US" smtClean="0">
                <a:latin typeface="Arial" pitchFamily="34" charset="0"/>
              </a:rPr>
              <a:t>War Model Review</a:t>
            </a:r>
          </a:p>
        </p:txBody>
      </p:sp>
      <p:sp>
        <p:nvSpPr>
          <p:cNvPr id="13314" name="Content Placeholder 2"/>
          <p:cNvSpPr>
            <a:spLocks noGrp="1"/>
          </p:cNvSpPr>
          <p:nvPr>
            <p:ph idx="1"/>
          </p:nvPr>
        </p:nvSpPr>
        <p:spPr>
          <a:xfrm>
            <a:off x="457200" y="1712913"/>
            <a:ext cx="8229600" cy="4895850"/>
          </a:xfrm>
        </p:spPr>
        <p:txBody>
          <a:bodyPr/>
          <a:lstStyle/>
          <a:p>
            <a:pPr eaLnBrk="1" hangingPunct="1"/>
            <a:r>
              <a:rPr lang="en-US" altLang="en-US" smtClean="0">
                <a:latin typeface="Arial" pitchFamily="34" charset="0"/>
              </a:rPr>
              <a:t>It is usually more rational to bargain than to go to war.</a:t>
            </a:r>
          </a:p>
          <a:p>
            <a:pPr eaLnBrk="1" hangingPunct="1"/>
            <a:endParaRPr lang="en-US" altLang="en-US" smtClean="0">
              <a:latin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normAutofit fontScale="90000"/>
          </a:bodyPr>
          <a:lstStyle/>
          <a:p>
            <a:pPr eaLnBrk="1" hangingPunct="1">
              <a:defRPr/>
            </a:pPr>
            <a:r>
              <a:rPr lang="en-US" altLang="en-US" dirty="0" smtClean="0"/>
              <a:t>War as Outcome of a Failed Bargain</a:t>
            </a:r>
          </a:p>
        </p:txBody>
      </p:sp>
      <p:pic>
        <p:nvPicPr>
          <p:cNvPr id="8" name="Picture 7" descr="A diagram titled, &quot;The Model: Bargaining and War.&quot; It states that 4. The bargaining range: each state prefers any deal that gives it more than its expected value of war once costs are subtracted. Because war inflicts costs on both sides, there is a range of possible deals that both sides would prefer over war. Values for A and B, bargaining range, and points at which states prefer to war are shown on the diagram."/>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754188"/>
            <a:ext cx="8534400"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A diagram titled, &quot;The Model: Bargaining and War.&quot; It states that 3. Costs of war: However, war also involves costs, and these costs must be subtracted from what each state hopes to gain. So, although war would give A more of the good than it would get under the deal in the first figure, the costs incurred reduce the value of war to A. Costs and values of war are shown on the diagra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770063"/>
            <a:ext cx="8534400" cy="344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A diagram titled, &quot;The Model: Bargaining and War.&quot; It states that 2. The expected outcome of war: As they bargain, each state evaluates how much it can expect to get as a result of war. The dotted line shows the expected outcome of war. Here, A would get more by going to war than by accepting the above deal. A's share after war and B's share after war are show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781175"/>
            <a:ext cx="8534400"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A diagram titled, &quot;The Model: Bargaining and War.&quot; It states that 1. A possible deal: Two states, A and B, have conflicting interests over a good (represented by the green bar). Both states want as much of the good as possible. The dotted line represents the distribution of the good based on one possible deal. Any deal determines A's and B's shares. State A's and B's shares and ideal outcomes are shown."/>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781175"/>
            <a:ext cx="8534400"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nodeType="click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8"/>
          <p:cNvSpPr>
            <a:spLocks noGrp="1"/>
          </p:cNvSpPr>
          <p:nvPr>
            <p:ph type="title"/>
          </p:nvPr>
        </p:nvSpPr>
        <p:spPr/>
        <p:txBody>
          <a:bodyPr>
            <a:normAutofit fontScale="90000"/>
          </a:bodyPr>
          <a:lstStyle/>
          <a:p>
            <a:pPr eaLnBrk="1" hangingPunct="1">
              <a:defRPr/>
            </a:pPr>
            <a:r>
              <a:rPr lang="en-US" altLang="en-US" dirty="0" smtClean="0"/>
              <a:t>War as Outcome of a Failed Bargain: A Model of War</a:t>
            </a:r>
          </a:p>
        </p:txBody>
      </p:sp>
      <p:pic>
        <p:nvPicPr>
          <p:cNvPr id="17410" name="Picture 1" descr="Two blue dots, one labeled Castle A and the other Castle B."/>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88" y="3325813"/>
            <a:ext cx="9064625"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9"/>
          <p:cNvSpPr>
            <a:spLocks noGrp="1"/>
          </p:cNvSpPr>
          <p:nvPr>
            <p:ph type="title"/>
          </p:nvPr>
        </p:nvSpPr>
        <p:spPr/>
        <p:txBody>
          <a:bodyPr/>
          <a:lstStyle/>
          <a:p>
            <a:pPr eaLnBrk="1" hangingPunct="1"/>
            <a:r>
              <a:rPr lang="en-US" altLang="en-US" smtClean="0">
                <a:latin typeface="Arial" pitchFamily="34" charset="0"/>
              </a:rPr>
              <a:t>A Model of War</a:t>
            </a:r>
          </a:p>
        </p:txBody>
      </p:sp>
      <p:pic>
        <p:nvPicPr>
          <p:cNvPr id="19458" name="Picture 1" descr="Two endpoints labeled Castle A and Castle B, and a green diamond labeled “fertile farmland” connects the two castle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84338"/>
            <a:ext cx="914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0"/>
          <p:cNvSpPr>
            <a:spLocks noGrp="1"/>
          </p:cNvSpPr>
          <p:nvPr>
            <p:ph type="title"/>
          </p:nvPr>
        </p:nvSpPr>
        <p:spPr>
          <a:xfrm>
            <a:off x="457200" y="319088"/>
            <a:ext cx="8229600" cy="1098550"/>
          </a:xfrm>
        </p:spPr>
        <p:txBody>
          <a:bodyPr>
            <a:normAutofit fontScale="90000"/>
          </a:bodyPr>
          <a:lstStyle/>
          <a:p>
            <a:pPr eaLnBrk="1" hangingPunct="1"/>
            <a:r>
              <a:rPr lang="en-US" altLang="en-US" sz="4000" smtClean="0">
                <a:latin typeface="Arial" pitchFamily="34" charset="0"/>
              </a:rPr>
              <a:t/>
            </a:r>
            <a:br>
              <a:rPr lang="en-US" altLang="en-US" sz="4000" smtClean="0">
                <a:latin typeface="Arial" pitchFamily="34" charset="0"/>
              </a:rPr>
            </a:br>
            <a:r>
              <a:rPr lang="en-US" altLang="en-US" sz="4000" smtClean="0">
                <a:latin typeface="Arial" pitchFamily="34" charset="0"/>
              </a:rPr>
              <a:t>A Model of War</a:t>
            </a:r>
            <a:br>
              <a:rPr lang="en-US" altLang="en-US" sz="4000" smtClean="0">
                <a:latin typeface="Arial" pitchFamily="34" charset="0"/>
              </a:rPr>
            </a:br>
            <a:endParaRPr lang="en-US" altLang="en-US" sz="4000" smtClean="0">
              <a:latin typeface="Arial" pitchFamily="34" charset="0"/>
            </a:endParaRPr>
          </a:p>
        </p:txBody>
      </p:sp>
      <p:sp>
        <p:nvSpPr>
          <p:cNvPr id="21506" name="Content Placeholder 11"/>
          <p:cNvSpPr>
            <a:spLocks noGrp="1"/>
          </p:cNvSpPr>
          <p:nvPr>
            <p:ph idx="1"/>
          </p:nvPr>
        </p:nvSpPr>
        <p:spPr>
          <a:xfrm>
            <a:off x="457200" y="1712913"/>
            <a:ext cx="8229600" cy="4895850"/>
          </a:xfrm>
        </p:spPr>
        <p:txBody>
          <a:bodyPr/>
          <a:lstStyle/>
          <a:p>
            <a:pPr eaLnBrk="1" hangingPunct="1"/>
            <a:endParaRPr lang="en-US" altLang="en-US" smtClean="0">
              <a:latin typeface="Arial" pitchFamily="34" charset="0"/>
            </a:endParaRPr>
          </a:p>
          <a:p>
            <a:pPr eaLnBrk="1" hangingPunct="1"/>
            <a:endParaRPr lang="en-US" altLang="en-US" smtClean="0">
              <a:latin typeface="Arial" pitchFamily="34" charset="0"/>
            </a:endParaRPr>
          </a:p>
          <a:p>
            <a:pPr eaLnBrk="1" hangingPunct="1"/>
            <a:endParaRPr lang="en-US" altLang="en-US" smtClean="0">
              <a:latin typeface="Arial" pitchFamily="34" charset="0"/>
            </a:endParaRPr>
          </a:p>
          <a:p>
            <a:pPr eaLnBrk="1" hangingPunct="1"/>
            <a:endParaRPr lang="en-US" altLang="en-US" smtClean="0">
              <a:latin typeface="Arial" pitchFamily="34" charset="0"/>
            </a:endParaRPr>
          </a:p>
          <a:p>
            <a:pPr eaLnBrk="1" hangingPunct="1">
              <a:buFont typeface="Arial" pitchFamily="34" charset="0"/>
              <a:buNone/>
            </a:pPr>
            <a:endParaRPr lang="en-US" altLang="en-US" smtClean="0">
              <a:latin typeface="Arial" pitchFamily="34" charset="0"/>
            </a:endParaRPr>
          </a:p>
          <a:p>
            <a:pPr eaLnBrk="1" hangingPunct="1">
              <a:buFont typeface="Arial" pitchFamily="34" charset="0"/>
              <a:buNone/>
            </a:pPr>
            <a:r>
              <a:rPr lang="en-US" altLang="en-US" sz="3400" smtClean="0">
                <a:latin typeface="Arial" pitchFamily="34" charset="0"/>
              </a:rPr>
              <a:t>  The object of contention (the green line) can be anything that states are in conflict over.</a:t>
            </a:r>
          </a:p>
          <a:p>
            <a:pPr eaLnBrk="1" hangingPunct="1">
              <a:buFont typeface="Arial" pitchFamily="34" charset="0"/>
              <a:buNone/>
            </a:pPr>
            <a:endParaRPr lang="en-US" altLang="en-US" smtClean="0">
              <a:latin typeface="Arial" pitchFamily="34" charset="0"/>
            </a:endParaRPr>
          </a:p>
        </p:txBody>
      </p:sp>
      <p:pic>
        <p:nvPicPr>
          <p:cNvPr id="21507" name="Picture 1" descr="A green line and two endpoints labeled Castle A and Castle B. The thick green line between the two castles is labeled fertile farmland.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88" y="1784350"/>
            <a:ext cx="9064625" cy="295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5"/>
          <p:cNvSpPr>
            <a:spLocks noGrp="1"/>
          </p:cNvSpPr>
          <p:nvPr>
            <p:ph type="title"/>
          </p:nvPr>
        </p:nvSpPr>
        <p:spPr/>
        <p:txBody>
          <a:bodyPr/>
          <a:lstStyle/>
          <a:p>
            <a:pPr eaLnBrk="1" hangingPunct="1"/>
            <a:r>
              <a:rPr lang="en-US" altLang="en-US" smtClean="0">
                <a:latin typeface="Arial" pitchFamily="34" charset="0"/>
              </a:rPr>
              <a:t>A Model of War</a:t>
            </a:r>
          </a:p>
        </p:txBody>
      </p:sp>
      <p:pic>
        <p:nvPicPr>
          <p:cNvPr id="23554" name="Picture 1" descr="A green line and two endpoints labeled A on the left and B on the right. The line is divided in three sections and the 2 separations points are indicated. The left division line is the probable new border if A and B fight. The second division line is to the right indicates the current borde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88" y="1603375"/>
            <a:ext cx="9064625"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9"/>
          <p:cNvSpPr>
            <a:spLocks noGrp="1"/>
          </p:cNvSpPr>
          <p:nvPr>
            <p:ph type="title"/>
          </p:nvPr>
        </p:nvSpPr>
        <p:spPr/>
        <p:txBody>
          <a:bodyPr/>
          <a:lstStyle/>
          <a:p>
            <a:pPr eaLnBrk="1" hangingPunct="1"/>
            <a:r>
              <a:rPr lang="en-US" altLang="en-US" smtClean="0">
                <a:latin typeface="Arial" pitchFamily="34" charset="0"/>
              </a:rPr>
              <a:t>A Model of War </a:t>
            </a:r>
          </a:p>
        </p:txBody>
      </p:sp>
      <p:pic>
        <p:nvPicPr>
          <p:cNvPr id="25602" name="Picture 1" descr="A green line and two endpoints labeled A on the left and B on the right. The left division line is the probable new border if A and B fight. The second division line is to the right indicates the current border. The cost of fighting to A is to the left of the division line “probably new border if A and B fight.” The cost of fighting to B is to the right of this line. The cost of fighting to B is greater than the cost of fighting to A."/>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88" y="1771650"/>
            <a:ext cx="9064625"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8"/>
          <p:cNvSpPr>
            <a:spLocks noGrp="1"/>
          </p:cNvSpPr>
          <p:nvPr>
            <p:ph type="title"/>
          </p:nvPr>
        </p:nvSpPr>
        <p:spPr/>
        <p:txBody>
          <a:bodyPr/>
          <a:lstStyle/>
          <a:p>
            <a:pPr eaLnBrk="1" hangingPunct="1"/>
            <a:r>
              <a:rPr lang="en-US" altLang="en-US" smtClean="0">
                <a:latin typeface="Arial" pitchFamily="34" charset="0"/>
              </a:rPr>
              <a:t>A Model of War </a:t>
            </a:r>
          </a:p>
        </p:txBody>
      </p:sp>
      <p:pic>
        <p:nvPicPr>
          <p:cNvPr id="27650" name="Picture 2" descr="A green line and two endpoints labeled A and B has is divided into two segments. Endpoint A is attached to the net value of fighting to A. The line segment attached to B included the current border, and it indicates the net value of fighting to B. A green line with endpoints A and B. The line is separated in two segments. The line segment attached to end point A is labeled “Net value of fighting to A.” The line segment attached to endpoint B has the current border division line on it. This line is labeled “net value of fighting to B.”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88" y="1633538"/>
            <a:ext cx="9064625" cy="506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6"/>
          <p:cNvSpPr>
            <a:spLocks noGrp="1"/>
          </p:cNvSpPr>
          <p:nvPr>
            <p:ph type="title"/>
          </p:nvPr>
        </p:nvSpPr>
        <p:spPr/>
        <p:txBody>
          <a:bodyPr/>
          <a:lstStyle/>
          <a:p>
            <a:pPr eaLnBrk="1" hangingPunct="1"/>
            <a:r>
              <a:rPr lang="en-US" altLang="en-US" smtClean="0">
                <a:latin typeface="Arial" pitchFamily="34" charset="0"/>
              </a:rPr>
              <a:t>A Model of War</a:t>
            </a:r>
          </a:p>
        </p:txBody>
      </p:sp>
      <p:pic>
        <p:nvPicPr>
          <p:cNvPr id="29698" name="Picture 2" descr="A green line with endpoints A and B. A division in the line is labeled &quot;Current border.” To the left of the division, there is an a portion of the line that is purple and labeled “Range of possible border settlements that both A and B prefer to fighting&quo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88" y="1757363"/>
            <a:ext cx="9064625" cy="444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22"/>
          <p:cNvSpPr>
            <a:spLocks noGrp="1"/>
          </p:cNvSpPr>
          <p:nvPr>
            <p:ph type="title"/>
          </p:nvPr>
        </p:nvSpPr>
        <p:spPr/>
        <p:txBody>
          <a:bodyPr/>
          <a:lstStyle/>
          <a:p>
            <a:pPr eaLnBrk="1" hangingPunct="1"/>
            <a:r>
              <a:rPr lang="en-US" altLang="en-US" smtClean="0">
                <a:latin typeface="Arial" pitchFamily="34" charset="0"/>
              </a:rPr>
              <a:t>A Model of War</a:t>
            </a:r>
          </a:p>
        </p:txBody>
      </p:sp>
      <p:pic>
        <p:nvPicPr>
          <p:cNvPr id="31746" name="Picture 1" descr="A line with endpoints labeled A and B. The line is separated in three parts. The pink, left division line is labeled &quot;B's proposal for a new border,&quot; and the right, black division is labeled &quot;Current border.” A majority of the line is green, be the area around the pink division line is purple.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6563" y="1947863"/>
            <a:ext cx="8270875"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20"/>
          <p:cNvSpPr txBox="1">
            <a:spLocks noChangeArrowheads="1"/>
          </p:cNvSpPr>
          <p:nvPr/>
        </p:nvSpPr>
        <p:spPr bwMode="auto">
          <a:xfrm>
            <a:off x="412750" y="3846513"/>
            <a:ext cx="8458200"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914400" indent="-45720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lnSpc>
                <a:spcPct val="80000"/>
              </a:lnSpc>
              <a:spcBef>
                <a:spcPct val="50000"/>
              </a:spcBef>
            </a:pPr>
            <a:r>
              <a:rPr lang="en-US" altLang="en-US" sz="3000">
                <a:latin typeface="Arial" pitchFamily="34" charset="0"/>
                <a:cs typeface="Arial" pitchFamily="34" charset="0"/>
              </a:rPr>
              <a:t>For any A and B, if</a:t>
            </a:r>
          </a:p>
          <a:p>
            <a:pPr lvl="1" eaLnBrk="1" hangingPunct="1">
              <a:lnSpc>
                <a:spcPct val="80000"/>
              </a:lnSpc>
              <a:spcBef>
                <a:spcPct val="50000"/>
              </a:spcBef>
              <a:buFont typeface="Arial" pitchFamily="34" charset="0"/>
              <a:buChar char="•"/>
            </a:pPr>
            <a:r>
              <a:rPr lang="en-US" altLang="en-US" sz="3000">
                <a:latin typeface="Arial" pitchFamily="34" charset="0"/>
                <a:cs typeface="Arial" pitchFamily="34" charset="0"/>
              </a:rPr>
              <a:t> war is costly, and</a:t>
            </a:r>
          </a:p>
          <a:p>
            <a:pPr lvl="1" eaLnBrk="1" hangingPunct="1">
              <a:lnSpc>
                <a:spcPct val="80000"/>
              </a:lnSpc>
              <a:spcBef>
                <a:spcPct val="50000"/>
              </a:spcBef>
              <a:buFont typeface="Arial" pitchFamily="34" charset="0"/>
              <a:buChar char="•"/>
            </a:pPr>
            <a:r>
              <a:rPr lang="en-US" altLang="en-US" sz="3000">
                <a:latin typeface="Arial" pitchFamily="34" charset="0"/>
                <a:cs typeface="Arial" pitchFamily="34" charset="0"/>
              </a:rPr>
              <a:t> the object of contention is divisible,</a:t>
            </a:r>
          </a:p>
          <a:p>
            <a:pPr eaLnBrk="1" hangingPunct="1">
              <a:lnSpc>
                <a:spcPct val="80000"/>
              </a:lnSpc>
              <a:spcBef>
                <a:spcPct val="50000"/>
              </a:spcBef>
            </a:pPr>
            <a:r>
              <a:rPr lang="en-US" altLang="en-US" sz="3000">
                <a:latin typeface="Arial" pitchFamily="34" charset="0"/>
                <a:cs typeface="Arial" pitchFamily="34" charset="0"/>
              </a:rPr>
              <a:t>then there is always at least one negotiated settlement that A and B will both prefer to war. </a:t>
            </a:r>
          </a:p>
        </p:txBody>
      </p:sp>
      <p:sp>
        <p:nvSpPr>
          <p:cNvPr id="33794" name="Title 13"/>
          <p:cNvSpPr>
            <a:spLocks noGrp="1"/>
          </p:cNvSpPr>
          <p:nvPr>
            <p:ph type="title"/>
          </p:nvPr>
        </p:nvSpPr>
        <p:spPr/>
        <p:txBody>
          <a:bodyPr/>
          <a:lstStyle/>
          <a:p>
            <a:pPr eaLnBrk="1" hangingPunct="1"/>
            <a:r>
              <a:rPr lang="en-US" altLang="en-US" smtClean="0">
                <a:latin typeface="Arial" pitchFamily="34" charset="0"/>
              </a:rPr>
              <a:t>A Model of War </a:t>
            </a:r>
          </a:p>
        </p:txBody>
      </p:sp>
      <p:sp>
        <p:nvSpPr>
          <p:cNvPr id="33795" name="Content Placeholder 14"/>
          <p:cNvSpPr>
            <a:spLocks noGrp="1"/>
          </p:cNvSpPr>
          <p:nvPr>
            <p:ph idx="1"/>
          </p:nvPr>
        </p:nvSpPr>
        <p:spPr>
          <a:xfrm>
            <a:off x="457200" y="1712914"/>
            <a:ext cx="7885113" cy="1719055"/>
          </a:xfrm>
        </p:spPr>
        <p:txBody>
          <a:bodyPr/>
          <a:lstStyle/>
          <a:p>
            <a:pPr eaLnBrk="1" hangingPunct="1">
              <a:buFont typeface="Arial" pitchFamily="34" charset="0"/>
              <a:buNone/>
            </a:pPr>
            <a:r>
              <a:rPr lang="en-US" altLang="en-US" smtClean="0">
                <a:latin typeface="Arial" pitchFamily="34" charset="0"/>
              </a:rPr>
              <a:t> </a:t>
            </a:r>
          </a:p>
        </p:txBody>
      </p:sp>
      <p:pic>
        <p:nvPicPr>
          <p:cNvPr id="33796" name="Picture 1" descr="A green line and two endpoints labeled A and B. There is a border between the first one third of the line and the rest of the line. The midpoint of a short red line is overlapping with the green line at the border mentioned abov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88" y="1876425"/>
            <a:ext cx="90646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altLang="en-US" smtClean="0">
                <a:latin typeface="Arial" pitchFamily="34" charset="0"/>
              </a:rPr>
              <a:t>Domestic Politics and War</a:t>
            </a:r>
          </a:p>
        </p:txBody>
      </p:sp>
      <p:sp>
        <p:nvSpPr>
          <p:cNvPr id="38915" name="Content Placeholder 2"/>
          <p:cNvSpPr>
            <a:spLocks noGrp="1"/>
          </p:cNvSpPr>
          <p:nvPr>
            <p:ph idx="1"/>
          </p:nvPr>
        </p:nvSpPr>
        <p:spPr>
          <a:xfrm>
            <a:off x="457200" y="1712913"/>
            <a:ext cx="8229600" cy="4895850"/>
          </a:xfrm>
        </p:spPr>
        <p:txBody>
          <a:bodyPr/>
          <a:lstStyle/>
          <a:p>
            <a:pPr marL="742950" indent="-742950" eaLnBrk="1" hangingPunct="1">
              <a:buFont typeface="+mj-lt"/>
              <a:buAutoNum type="arabicPeriod"/>
              <a:defRPr/>
            </a:pPr>
            <a:r>
              <a:rPr lang="en-US" dirty="0" smtClean="0">
                <a:solidFill>
                  <a:schemeClr val="accent1">
                    <a:lumMod val="40000"/>
                    <a:lumOff val="60000"/>
                  </a:schemeClr>
                </a:solidFill>
              </a:rPr>
              <a:t>War Model Review</a:t>
            </a:r>
          </a:p>
          <a:p>
            <a:pPr marL="742950" indent="-742950" eaLnBrk="1" hangingPunct="1">
              <a:buFont typeface="+mj-lt"/>
              <a:buAutoNum type="arabicPeriod"/>
              <a:defRPr/>
            </a:pPr>
            <a:r>
              <a:rPr lang="en-US" dirty="0" smtClean="0"/>
              <a:t>Domestic Politics and War</a:t>
            </a:r>
          </a:p>
          <a:p>
            <a:pPr marL="742950" indent="-742950" eaLnBrk="1" hangingPunct="1">
              <a:buFont typeface="+mj-lt"/>
              <a:buAutoNum type="arabicPeriod"/>
              <a:defRPr/>
            </a:pPr>
            <a:r>
              <a:rPr lang="en-US" dirty="0" smtClean="0">
                <a:solidFill>
                  <a:schemeClr val="accent1">
                    <a:lumMod val="40000"/>
                    <a:lumOff val="60000"/>
                  </a:schemeClr>
                </a:solidFill>
              </a:rPr>
              <a:t>Institutions and War</a:t>
            </a:r>
          </a:p>
          <a:p>
            <a:pPr marL="742950" indent="-742950" eaLnBrk="1" hangingPunct="1">
              <a:buFont typeface="+mj-lt"/>
              <a:buAutoNum type="arabicPeriod"/>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altLang="en-US" smtClean="0">
                <a:latin typeface="Arial" pitchFamily="34" charset="0"/>
              </a:rPr>
              <a:t>Domestic Politics and War</a:t>
            </a:r>
          </a:p>
        </p:txBody>
      </p:sp>
      <p:sp>
        <p:nvSpPr>
          <p:cNvPr id="37890" name="Content Placeholder 2"/>
          <p:cNvSpPr>
            <a:spLocks noGrp="1"/>
          </p:cNvSpPr>
          <p:nvPr>
            <p:ph idx="1"/>
          </p:nvPr>
        </p:nvSpPr>
        <p:spPr>
          <a:xfrm>
            <a:off x="457200" y="1712913"/>
            <a:ext cx="8229600" cy="4895850"/>
          </a:xfrm>
        </p:spPr>
        <p:txBody>
          <a:bodyPr/>
          <a:lstStyle/>
          <a:p>
            <a:pPr eaLnBrk="1" hangingPunct="1"/>
            <a:r>
              <a:rPr lang="en-US" altLang="en-US" smtClean="0">
                <a:latin typeface="Arial" pitchFamily="34" charset="0"/>
              </a:rPr>
              <a:t>Interests</a:t>
            </a:r>
          </a:p>
          <a:p>
            <a:pPr eaLnBrk="1" hangingPunct="1"/>
            <a:r>
              <a:rPr lang="en-US" altLang="en-US" smtClean="0">
                <a:latin typeface="Arial" pitchFamily="34" charset="0"/>
              </a:rPr>
              <a:t>Leaders</a:t>
            </a:r>
          </a:p>
          <a:p>
            <a:pPr eaLnBrk="1" hangingPunct="1"/>
            <a:r>
              <a:rPr lang="en-US" altLang="en-US" smtClean="0">
                <a:latin typeface="Arial" pitchFamily="34" charset="0"/>
              </a:rPr>
              <a:t>Groups</a:t>
            </a:r>
          </a:p>
          <a:p>
            <a:pPr eaLnBrk="1" hangingPunct="1"/>
            <a:endParaRPr lang="en-US" altLang="en-US" smtClean="0">
              <a:latin typeface="Arial" pitchFamily="34" charset="0"/>
            </a:endParaRPr>
          </a:p>
          <a:p>
            <a:pPr eaLnBrk="1" hangingPunct="1"/>
            <a:endParaRPr lang="en-US" altLang="en-US" smtClean="0">
              <a:latin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r>
              <a:rPr lang="en-US" altLang="en-US" smtClean="0">
                <a:latin typeface="Arial" pitchFamily="34" charset="0"/>
              </a:rPr>
              <a:t>Domestic Politics and War</a:t>
            </a:r>
          </a:p>
        </p:txBody>
      </p:sp>
      <p:pic>
        <p:nvPicPr>
          <p:cNvPr id="39938" name="Content Placeholder 5" descr="A graph titled, &quot;The Price of Oil, 1960-2014&quot;, showing the relation between oil price per barrel and events that happened during different years. The oil price was at a steady rate of around 10 dollars per barrel from 1957 to 1972. In 1973 the Yom Kippur War/Arab oil embargo happened, which caused the oil price to rise to between 50 dollars to 60 dollars per barrel. The price dropped slightly to between 30 and 40 dollars in the late 1970s. In 1979 the Iranian revolution/Onset of Iran-Iraq War happened, causing the prices of oil to sharply rise to between 90 and 100 dollars per barrel. The prices decreased in the following years down to around 50 dollars in the early to mid-1980s, and down to around 30 dollars in 1987. In 1990 the Iraq invasion of Kuwait/Persian Gulf war happened, causing the price of oil to increase to between 40 and 50 dollars per barrel. The price dropped back down and fluctuated between 10 to 40 dollars per barrel from the year 1992 to 2002. In 2003 the Iraq War happened, causing the price of oil to rise for the subsequent years. In 2007 the price of oil was between 50 and 60 dollars per barrel. Between the year 2007 and 2012, the price of oil jumped sharply to around 110 dollars per barrel, and then dropped to between 30 and 40 dollars. When the Arab Spring uprisings happened, the price of oil was between 100 and 110 dollars per barrel. The source for this is as follows: International Monetary Fund, International Financial Statistics, elibrarydata.imf.org (accessed 01/20/1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2162175"/>
            <a:ext cx="8229600" cy="3997325"/>
          </a:xfrm>
        </p:spPr>
      </p:pic>
      <p:graphicFrame>
        <p:nvGraphicFramePr>
          <p:cNvPr id="7" name="Table 6"/>
          <p:cNvGraphicFramePr>
            <a:graphicFrameLocks noGrp="1"/>
          </p:cNvGraphicFramePr>
          <p:nvPr/>
        </p:nvGraphicFramePr>
        <p:xfrm>
          <a:off x="749300" y="3717925"/>
          <a:ext cx="7645400" cy="1636713"/>
        </p:xfrm>
        <a:graphic>
          <a:graphicData uri="http://schemas.openxmlformats.org/drawingml/2006/table">
            <a:tbl>
              <a:tblPr/>
              <a:tblGrid>
                <a:gridCol w="4124325"/>
                <a:gridCol w="3521075"/>
              </a:tblGrid>
              <a:tr h="1636713">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Calibri" charset="0"/>
                        <a:ea typeface="ＭＳ Ｐゴシック" charset="0"/>
                        <a:cs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Calibri" charset="0"/>
                        <a:ea typeface="ＭＳ Ｐゴシック" charset="0"/>
                        <a:cs typeface="ＭＳ Ｐゴシック"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Calibri" charset="0"/>
                        <a:ea typeface="ＭＳ Ｐゴシック" charset="0"/>
                        <a:cs typeface="ＭＳ Ｐゴシック" charset="0"/>
                      </a:endParaRPr>
                    </a:p>
                  </a:txBody>
                  <a:tcPr horzOverflow="overflow">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n-US" altLang="en-US" smtClean="0">
                <a:latin typeface="Arial" pitchFamily="34" charset="0"/>
              </a:rPr>
              <a:t>Domestic Politics and War</a:t>
            </a:r>
          </a:p>
        </p:txBody>
      </p:sp>
      <p:pic>
        <p:nvPicPr>
          <p:cNvPr id="41986" name="Content Placeholder 4" descr="In 1973 and 1979, conflicts in the Middle East led to gasoline shortages in the United States, and some stations ran out of gas entirely. The sign in front of this gas station reads &quot;CLOSED DUE TO GAS SHORTAGE McLean EXXON&quot;. The source for this is as follows: N. R. Rowan/Science Source."/>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605088" y="1285875"/>
            <a:ext cx="3933825" cy="5322888"/>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altLang="en-US" smtClean="0">
                <a:latin typeface="Arial" pitchFamily="34" charset="0"/>
              </a:rPr>
              <a:t>Domestic Politics and War</a:t>
            </a:r>
          </a:p>
        </p:txBody>
      </p:sp>
      <p:sp>
        <p:nvSpPr>
          <p:cNvPr id="43010" name="Content Placeholder 2"/>
          <p:cNvSpPr>
            <a:spLocks noGrp="1"/>
          </p:cNvSpPr>
          <p:nvPr>
            <p:ph idx="1"/>
          </p:nvPr>
        </p:nvSpPr>
        <p:spPr>
          <a:xfrm>
            <a:off x="457200" y="1712913"/>
            <a:ext cx="8229600" cy="4895850"/>
          </a:xfrm>
        </p:spPr>
        <p:txBody>
          <a:bodyPr/>
          <a:lstStyle/>
          <a:p>
            <a:pPr eaLnBrk="1" hangingPunct="1"/>
            <a:r>
              <a:rPr lang="en-US" altLang="en-US" smtClean="0">
                <a:latin typeface="Arial" pitchFamily="34" charset="0"/>
              </a:rPr>
              <a:t>Can internal characteristics of states explain why states go to war?</a:t>
            </a:r>
          </a:p>
          <a:p>
            <a:pPr eaLnBrk="1" hangingPunct="1"/>
            <a:endParaRPr lang="en-US" altLang="en-US" smtClean="0">
              <a:latin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altLang="en-US" smtClean="0">
                <a:latin typeface="Arial" pitchFamily="34" charset="0"/>
              </a:rPr>
              <a:t>Domestic Politics and War</a:t>
            </a:r>
          </a:p>
        </p:txBody>
      </p:sp>
      <p:pic>
        <p:nvPicPr>
          <p:cNvPr id="45058" name="Content Placeholder 6" descr="A pyramid titled, &quot;Key Domestic Actors in Foreign Policy&quot; showing the following items from the top to bottom: Leaders, Bureaucracy, Interest Groups, General Public."/>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76425" y="1346200"/>
            <a:ext cx="5391150" cy="5262563"/>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altLang="en-US" smtClean="0">
                <a:latin typeface="Arial" pitchFamily="34" charset="0"/>
              </a:rPr>
              <a:t>Leaders and War</a:t>
            </a:r>
          </a:p>
        </p:txBody>
      </p:sp>
      <p:sp>
        <p:nvSpPr>
          <p:cNvPr id="47106" name="Content Placeholder 2"/>
          <p:cNvSpPr>
            <a:spLocks noGrp="1"/>
          </p:cNvSpPr>
          <p:nvPr>
            <p:ph idx="1"/>
          </p:nvPr>
        </p:nvSpPr>
        <p:spPr>
          <a:xfrm>
            <a:off x="457200" y="1712913"/>
            <a:ext cx="8229600" cy="4895850"/>
          </a:xfrm>
        </p:spPr>
        <p:txBody>
          <a:bodyPr/>
          <a:lstStyle/>
          <a:p>
            <a:pPr eaLnBrk="1" hangingPunct="1"/>
            <a:r>
              <a:rPr lang="en-US" altLang="en-US" smtClean="0">
                <a:latin typeface="Arial" pitchFamily="34" charset="0"/>
              </a:rPr>
              <a:t>Do leaders ever spark war to keep power at home?</a:t>
            </a:r>
          </a:p>
          <a:p>
            <a:pPr eaLnBrk="1" hangingPunct="1"/>
            <a:r>
              <a:rPr lang="en-US" altLang="en-US" smtClean="0">
                <a:latin typeface="Arial" pitchFamily="34" charset="0"/>
              </a:rPr>
              <a:t>How does the “rally round the flag” effect alter the bargaining range?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en-US" altLang="en-US" smtClean="0">
                <a:latin typeface="Arial" pitchFamily="34" charset="0"/>
              </a:rPr>
              <a:t>Leaders and War</a:t>
            </a:r>
          </a:p>
        </p:txBody>
      </p:sp>
      <p:pic>
        <p:nvPicPr>
          <p:cNvPr id="49154" name="Content Placeholder 6" descr="An infographic titled, &quot;Rally Effects and the Bargaining Range.&quot; The top panel shows the expected outcome of a war between State A and State B, as well as the resulting bargaining range. The lower panel shows how the bargaining range shrinks if the leader of State A expects political benefits, in the form of a rally, as a result of war. This benefit increases the value of war to A, offsetting some or all of its costs, but as long as the benefit does not exceed the costs of war to both states, a bargaining range still exists."/>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77938" y="1397000"/>
            <a:ext cx="6588125" cy="5211763"/>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altLang="en-US" smtClean="0">
                <a:latin typeface="Arial" pitchFamily="34" charset="0"/>
              </a:rPr>
              <a:t>Leaders and War</a:t>
            </a:r>
          </a:p>
        </p:txBody>
      </p:sp>
      <p:sp>
        <p:nvSpPr>
          <p:cNvPr id="51202" name="Content Placeholder 7"/>
          <p:cNvSpPr txBox="1">
            <a:spLocks/>
          </p:cNvSpPr>
          <p:nvPr/>
        </p:nvSpPr>
        <p:spPr bwMode="auto">
          <a:xfrm>
            <a:off x="819150" y="3214688"/>
            <a:ext cx="7685088" cy="305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spcBef>
                <a:spcPct val="20000"/>
              </a:spcBef>
              <a:buFont typeface="Arial" pitchFamily="34" charset="0"/>
              <a:buChar char="•"/>
            </a:pPr>
            <a:r>
              <a:rPr lang="en-US" altLang="en-US" sz="3600">
                <a:latin typeface="Arial" pitchFamily="34" charset="0"/>
                <a:cs typeface="Arial" pitchFamily="34" charset="0"/>
              </a:rPr>
              <a:t>Deals that A prefers to war </a:t>
            </a:r>
          </a:p>
          <a:p>
            <a:pPr>
              <a:spcBef>
                <a:spcPct val="20000"/>
              </a:spcBef>
              <a:buFont typeface="Arial" pitchFamily="34" charset="0"/>
              <a:buChar char="•"/>
            </a:pPr>
            <a:r>
              <a:rPr lang="en-US" altLang="en-US" sz="3600">
                <a:latin typeface="Arial" pitchFamily="34" charset="0"/>
                <a:cs typeface="Arial" pitchFamily="34" charset="0"/>
              </a:rPr>
              <a:t>Deals that B prefers to war</a:t>
            </a:r>
          </a:p>
          <a:p>
            <a:pPr>
              <a:spcBef>
                <a:spcPct val="20000"/>
              </a:spcBef>
              <a:buFont typeface="Arial" pitchFamily="34" charset="0"/>
              <a:buChar char="•"/>
            </a:pPr>
            <a:r>
              <a:rPr lang="en-US" altLang="en-US" sz="3600">
                <a:latin typeface="Arial" pitchFamily="34" charset="0"/>
                <a:cs typeface="Arial" pitchFamily="34" charset="0"/>
              </a:rPr>
              <a:t>Red line = bargaining range</a:t>
            </a:r>
          </a:p>
        </p:txBody>
      </p:sp>
      <p:pic>
        <p:nvPicPr>
          <p:cNvPr id="51203" name="Picture 1" descr="A green line with two end points. There is a division in the middle of the line, and the area near the division is red. Nearly both red portions on either side of the division are equal."/>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60463" y="1766888"/>
            <a:ext cx="6626225"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altLang="en-US" smtClean="0">
                <a:latin typeface="Arial" pitchFamily="34" charset="0"/>
              </a:rPr>
              <a:t>Leaders and War</a:t>
            </a:r>
          </a:p>
        </p:txBody>
      </p:sp>
      <p:sp>
        <p:nvSpPr>
          <p:cNvPr id="53250" name="Content Placeholder 9"/>
          <p:cNvSpPr txBox="1">
            <a:spLocks/>
          </p:cNvSpPr>
          <p:nvPr/>
        </p:nvSpPr>
        <p:spPr bwMode="auto">
          <a:xfrm>
            <a:off x="852488" y="3500438"/>
            <a:ext cx="7435850" cy="290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spcBef>
                <a:spcPct val="20000"/>
              </a:spcBef>
              <a:buFont typeface="Arial" pitchFamily="34" charset="0"/>
              <a:buChar char="•"/>
            </a:pPr>
            <a:r>
              <a:rPr lang="en-US" altLang="en-US" sz="3600" dirty="0">
                <a:latin typeface="Arial" pitchFamily="34" charset="0"/>
                <a:cs typeface="Arial" pitchFamily="34" charset="0"/>
              </a:rPr>
              <a:t>Bargaining range when rally effect added to A</a:t>
            </a:r>
            <a:r>
              <a:rPr lang="en-US" altLang="ja-JP" sz="3600" dirty="0">
                <a:latin typeface="Arial" pitchFamily="34" charset="0"/>
                <a:cs typeface="Arial" pitchFamily="34" charset="0"/>
              </a:rPr>
              <a:t>’s payoffs</a:t>
            </a:r>
            <a:endParaRPr lang="en-US" altLang="en-US" sz="3600" dirty="0">
              <a:latin typeface="Arial" pitchFamily="34" charset="0"/>
              <a:cs typeface="Arial" pitchFamily="34" charset="0"/>
            </a:endParaRPr>
          </a:p>
        </p:txBody>
      </p:sp>
      <p:pic>
        <p:nvPicPr>
          <p:cNvPr id="53251" name="Picture 1" descr="A green line with 2 endpoints. The left endpoint is labeled A, while the right endpoint has no label. There is a division line labeled B, and it is slightly right of the center of the larger line. There is a small portion of the line between the B division line and the right end point that is re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3725" y="1881188"/>
            <a:ext cx="85264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5"/>
          <p:cNvSpPr>
            <a:spLocks noGrp="1"/>
          </p:cNvSpPr>
          <p:nvPr>
            <p:ph type="title"/>
          </p:nvPr>
        </p:nvSpPr>
        <p:spPr/>
        <p:txBody>
          <a:bodyPr/>
          <a:lstStyle/>
          <a:p>
            <a:pPr eaLnBrk="1" hangingPunct="1"/>
            <a:r>
              <a:rPr lang="en-US" altLang="en-US" smtClean="0">
                <a:latin typeface="Arial" pitchFamily="34" charset="0"/>
              </a:rPr>
              <a:t>Leaders and War</a:t>
            </a:r>
          </a:p>
        </p:txBody>
      </p:sp>
      <p:pic>
        <p:nvPicPr>
          <p:cNvPr id="55298" name="Content Placeholder 6" descr="British prime minister Margaret Thatcher, who benefited politically from the Falklands War. Before the war, poor economic conditions in Britain had helped bring Thatcher’s public approval rating down to just 29 percent. Once the war began, the British public rallied behind their leader, sending her approval rating up to 51 percent. The source for this is as follows: Bettmann/Corbis."/>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30750" y="1670050"/>
            <a:ext cx="3873500" cy="5003800"/>
          </a:xfrm>
        </p:spPr>
      </p:pic>
      <p:pic>
        <p:nvPicPr>
          <p:cNvPr id="55299" name="Content Placeholder 7" descr="The Argentine government faced massive protests and calls for the overthrow of the ruling junta. Rioters confronted police, and thousands were arrested. Here, a rioter is being dragged away by police. A woman tries to pull him from the police. The source for this is as follows: Horacio Villalobos/Corbis."/>
          <p:cNvPicPr>
            <a:picLocks noGrp="1" noChangeAspect="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457200" y="2670175"/>
            <a:ext cx="4038600" cy="3003550"/>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5"/>
          <p:cNvSpPr>
            <a:spLocks noGrp="1"/>
          </p:cNvSpPr>
          <p:nvPr>
            <p:ph type="title"/>
          </p:nvPr>
        </p:nvSpPr>
        <p:spPr/>
        <p:txBody>
          <a:bodyPr/>
          <a:lstStyle/>
          <a:p>
            <a:pPr eaLnBrk="1" hangingPunct="1"/>
            <a:r>
              <a:rPr lang="en-US" altLang="en-US" smtClean="0">
                <a:latin typeface="Arial" pitchFamily="34" charset="0"/>
              </a:rPr>
              <a:t>Leaders and War</a:t>
            </a:r>
          </a:p>
        </p:txBody>
      </p:sp>
      <p:pic>
        <p:nvPicPr>
          <p:cNvPr id="57346" name="Content Placeholder 4" descr="A line graph titled, &quot;U.S. Battle Deaths and Public Support for War&quot;, showing the relation between the number of U.S. battle deaths and the percentage of people supporting the war. In the Persian Gulf War the number of battle deaths was between 10 and 100, and the percentage of supporters fell from 80 to just below 80 percent. The Intervention in Somalia had between 10 to 100 battle deaths, and the percentage of supporters fell from 72 to 30 percent. The War in Afghanistan had over 1,000 battle deaths, and support for the war fell from 90 percent down to 49 percent. The Iraq War had between 1,000 to 10,000 battle deaths, and the supporters for the war fell from around 75 percent to around 35 percent. The Vietnam War had between 10,000 and 100,000 battle deaths, and the supporters for the war fell from around 60 percent to just below 30 percent. The Korean War had between 10,000 and 100,000 battle deaths, and the supporters fell from around 65 percent to 38 percent. World War II had between 100,000 and 1,000,000 deaths. The supporters stayed around a constant 86 percent, and then fluctuated between 70 and 95 percent. The source for this is as follows: Source: World War II, Korea, Vietnam, Gulf War, and Somalia from Eric V. Larson, Casualties and Consensus (Santa Monica, CA: RAND, 1996). Other poll numbers from Gallup, www.gallup. com/poll/1633/Iraq.aspx and www.gallup.com/poll/116233/Afghanistan.aspx (accessed 01/20/15). Casualty figures for Iraq and Afghanistan from www.icasualties.org (accessed 01/20/1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1660525"/>
            <a:ext cx="8229600" cy="4672013"/>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altLang="en-US" smtClean="0">
                <a:latin typeface="Arial" pitchFamily="34" charset="0"/>
              </a:rPr>
              <a:t>Leaders and War</a:t>
            </a:r>
          </a:p>
        </p:txBody>
      </p:sp>
      <p:pic>
        <p:nvPicPr>
          <p:cNvPr id="59394" name="Content Placeholder 4" descr="A bar graph titled, &quot;War and the Fate of Leaders,&quot; showing the relation between the percentage of wartime leaders who stayed or lost power, to the war outcome. If the war outcome was a victory, between 60 to 70 percent of leaders stayed in power. If the war outcome was a small loss, between 50 to 55 percent of leaders stayed in power. If the war outcome was a big loss, only about 15 percent of leaders stayed in powe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00225" y="1358900"/>
            <a:ext cx="5543550" cy="5249863"/>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altLang="en-US" smtClean="0">
                <a:latin typeface="Arial" pitchFamily="34" charset="0"/>
              </a:rPr>
              <a:t>Leaders and War</a:t>
            </a:r>
          </a:p>
        </p:txBody>
      </p:sp>
      <p:pic>
        <p:nvPicPr>
          <p:cNvPr id="61442" name="Content Placeholder 4" descr="A bar graph titled, &quot;Democracy and the Fate of Wartime Leaders&quot;, showing the relation between the percentage of wartime leaders, war outcome, and if they were democratic or nondemocratic leaders. About 69 percent of democratic leaders stayed in power if they had a victory in a war. Only above a tenth of democratic leaders stayed in power if they had a loss in a war, and about 40 percent were punished. About 81 percent of nondemocratic leaders stayed in power if they had a victory in a war. 52 percent of nondemocratic leaders stayed in power if they had a loss in a war. Of the 48 percent of nondemocratic leaders who lost power, 90 percent of them were punished. "/>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135188" y="1358900"/>
            <a:ext cx="4873625" cy="5249863"/>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altLang="en-US" smtClean="0">
                <a:latin typeface="Arial" pitchFamily="34" charset="0"/>
              </a:rPr>
              <a:t>Domestic Groups and War</a:t>
            </a:r>
          </a:p>
        </p:txBody>
      </p:sp>
      <p:sp>
        <p:nvSpPr>
          <p:cNvPr id="63490" name="Content Placeholder 2"/>
          <p:cNvSpPr>
            <a:spLocks noGrp="1"/>
          </p:cNvSpPr>
          <p:nvPr>
            <p:ph idx="1"/>
          </p:nvPr>
        </p:nvSpPr>
        <p:spPr>
          <a:xfrm>
            <a:off x="457200" y="1712913"/>
            <a:ext cx="8229600" cy="4895850"/>
          </a:xfrm>
        </p:spPr>
        <p:txBody>
          <a:bodyPr/>
          <a:lstStyle/>
          <a:p>
            <a:pPr eaLnBrk="1" hangingPunct="1"/>
            <a:r>
              <a:rPr lang="en-US" altLang="en-US" smtClean="0">
                <a:latin typeface="Arial" pitchFamily="34" charset="0"/>
              </a:rPr>
              <a:t>War may serve the interests of some domestic groups.</a:t>
            </a:r>
          </a:p>
          <a:p>
            <a:pPr eaLnBrk="1" hangingPunct="1"/>
            <a:r>
              <a:rPr lang="en-US" altLang="en-US" smtClean="0">
                <a:latin typeface="Arial" pitchFamily="34" charset="0"/>
              </a:rPr>
              <a:t>Groups may have selfish interests contrary to national interests.</a:t>
            </a:r>
          </a:p>
          <a:p>
            <a:pPr eaLnBrk="1" hangingPunct="1"/>
            <a:r>
              <a:rPr lang="en-US" altLang="en-US" smtClean="0">
                <a:latin typeface="Arial" pitchFamily="34" charset="0"/>
              </a:rPr>
              <a:t>Types of groups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pPr eaLnBrk="1" hangingPunct="1"/>
            <a:r>
              <a:rPr lang="en-US" altLang="en-US" smtClean="0">
                <a:latin typeface="Arial" pitchFamily="34" charset="0"/>
              </a:rPr>
              <a:t>Domestic Groups and War</a:t>
            </a:r>
          </a:p>
        </p:txBody>
      </p:sp>
      <p:sp>
        <p:nvSpPr>
          <p:cNvPr id="65538" name="Content Placeholder 2"/>
          <p:cNvSpPr>
            <a:spLocks noGrp="1"/>
          </p:cNvSpPr>
          <p:nvPr>
            <p:ph idx="1"/>
          </p:nvPr>
        </p:nvSpPr>
        <p:spPr>
          <a:xfrm>
            <a:off x="457200" y="1712913"/>
            <a:ext cx="8229600" cy="4895850"/>
          </a:xfrm>
        </p:spPr>
        <p:txBody>
          <a:bodyPr/>
          <a:lstStyle/>
          <a:p>
            <a:pPr eaLnBrk="1" hangingPunct="1"/>
            <a:r>
              <a:rPr lang="en-US" altLang="en-US" smtClean="0">
                <a:latin typeface="Arial" pitchFamily="34" charset="0"/>
              </a:rPr>
              <a:t> Collective action </a:t>
            </a:r>
          </a:p>
          <a:p>
            <a:pPr lvl="1" eaLnBrk="1" hangingPunct="1"/>
            <a:r>
              <a:rPr lang="en-US" altLang="en-US" smtClean="0">
                <a:latin typeface="Arial" pitchFamily="34" charset="0"/>
              </a:rPr>
              <a:t>Smaller groups tend to be better 				organized. </a:t>
            </a:r>
          </a:p>
          <a:p>
            <a:pPr lvl="1" eaLnBrk="1" hangingPunct="1"/>
            <a:r>
              <a:rPr lang="en-US" altLang="en-US" smtClean="0">
                <a:latin typeface="Arial" pitchFamily="34" charset="0"/>
              </a:rPr>
              <a:t>Larger groups suffer from free riding.</a:t>
            </a:r>
          </a:p>
          <a:p>
            <a:pPr lvl="1" eaLnBrk="1" hangingPunct="1"/>
            <a:r>
              <a:rPr lang="en-US" altLang="en-US" smtClean="0">
                <a:latin typeface="Arial" pitchFamily="34" charset="0"/>
              </a:rPr>
              <a:t>Groups may shape policy to support their narrow interests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pPr eaLnBrk="1" hangingPunct="1"/>
            <a:r>
              <a:rPr lang="en-US" altLang="en-US" smtClean="0">
                <a:latin typeface="Arial" pitchFamily="34" charset="0"/>
              </a:rPr>
              <a:t>Domestic Groups and War</a:t>
            </a:r>
          </a:p>
        </p:txBody>
      </p:sp>
      <p:sp>
        <p:nvSpPr>
          <p:cNvPr id="67586" name="Content Placeholder 2"/>
          <p:cNvSpPr>
            <a:spLocks noGrp="1"/>
          </p:cNvSpPr>
          <p:nvPr>
            <p:ph idx="1"/>
          </p:nvPr>
        </p:nvSpPr>
        <p:spPr>
          <a:xfrm>
            <a:off x="457200" y="1712913"/>
            <a:ext cx="8229600" cy="4895850"/>
          </a:xfrm>
        </p:spPr>
        <p:txBody>
          <a:bodyPr/>
          <a:lstStyle/>
          <a:p>
            <a:pPr eaLnBrk="1" hangingPunct="1"/>
            <a:r>
              <a:rPr lang="en-US" altLang="en-US" smtClean="0">
                <a:latin typeface="Arial" pitchFamily="34" charset="0"/>
              </a:rPr>
              <a:t>War to satisfy the military or interest groups</a:t>
            </a:r>
          </a:p>
          <a:p>
            <a:pPr eaLnBrk="1" hangingPunct="1"/>
            <a:r>
              <a:rPr lang="en-US" altLang="en-US" smtClean="0">
                <a:latin typeface="Arial" pitchFamily="34" charset="0"/>
              </a:rPr>
              <a:t>Costs fall on society as a whole;</a:t>
            </a:r>
          </a:p>
          <a:p>
            <a:pPr eaLnBrk="1" hangingPunct="1">
              <a:buFont typeface="Arial" pitchFamily="34" charset="0"/>
              <a:buNone/>
            </a:pPr>
            <a:r>
              <a:rPr lang="en-US" altLang="en-US" smtClean="0">
                <a:latin typeface="Arial" pitchFamily="34" charset="0"/>
              </a:rPr>
              <a:t>	benefits may accrue a specific group</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pPr eaLnBrk="1" hangingPunct="1"/>
            <a:r>
              <a:rPr lang="en-US" altLang="en-US" smtClean="0">
                <a:latin typeface="Arial" pitchFamily="34" charset="0"/>
              </a:rPr>
              <a:t>Domestic Groups and War</a:t>
            </a:r>
          </a:p>
        </p:txBody>
      </p:sp>
      <p:pic>
        <p:nvPicPr>
          <p:cNvPr id="69634" name="Content Placeholder 4" descr="In May 2014, the military in Thailand ousted the government in a coup d’état, arresting civilian politicians, banning protests, and imposing media censorship. Here, military personnel are walking through the streets. The source for this is as follows: Rex Features via AP Images."/>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01663" y="1346200"/>
            <a:ext cx="7940675" cy="5262563"/>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altLang="en-US" smtClean="0">
                <a:latin typeface="Arial" pitchFamily="34" charset="0"/>
              </a:rPr>
              <a:t>Hawks and Doves</a:t>
            </a:r>
          </a:p>
        </p:txBody>
      </p:sp>
      <p:sp>
        <p:nvSpPr>
          <p:cNvPr id="71682" name="Content Placeholder 3"/>
          <p:cNvSpPr>
            <a:spLocks noGrp="1"/>
          </p:cNvSpPr>
          <p:nvPr>
            <p:ph idx="1"/>
          </p:nvPr>
        </p:nvSpPr>
        <p:spPr>
          <a:xfrm>
            <a:off x="457200" y="1712913"/>
            <a:ext cx="8229600" cy="4895850"/>
          </a:xfrm>
        </p:spPr>
        <p:txBody>
          <a:bodyPr/>
          <a:lstStyle/>
          <a:p>
            <a:pPr eaLnBrk="1" hangingPunct="1"/>
            <a:r>
              <a:rPr lang="en-US" altLang="en-US" smtClean="0">
                <a:latin typeface="Arial" pitchFamily="34" charset="0"/>
              </a:rPr>
              <a:t>Hawks favor war.</a:t>
            </a:r>
          </a:p>
          <a:p>
            <a:pPr eaLnBrk="1" hangingPunct="1"/>
            <a:r>
              <a:rPr lang="en-US" altLang="en-US" smtClean="0">
                <a:latin typeface="Arial" pitchFamily="34" charset="0"/>
              </a:rPr>
              <a:t>Doves oppose war.</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altLang="en-US" smtClean="0">
                <a:latin typeface="Arial" pitchFamily="34" charset="0"/>
              </a:rPr>
              <a:t>Hawks and Doves</a:t>
            </a:r>
          </a:p>
        </p:txBody>
      </p:sp>
      <p:sp>
        <p:nvSpPr>
          <p:cNvPr id="73730" name="Content Placeholder 3"/>
          <p:cNvSpPr>
            <a:spLocks noGrp="1"/>
          </p:cNvSpPr>
          <p:nvPr>
            <p:ph idx="1"/>
          </p:nvPr>
        </p:nvSpPr>
        <p:spPr>
          <a:xfrm>
            <a:off x="444500" y="2576513"/>
            <a:ext cx="8229600" cy="2584450"/>
          </a:xfrm>
        </p:spPr>
        <p:txBody>
          <a:bodyPr/>
          <a:lstStyle/>
          <a:p>
            <a:pPr eaLnBrk="1" hangingPunct="1">
              <a:buFont typeface="Arial" pitchFamily="34" charset="0"/>
              <a:buNone/>
            </a:pPr>
            <a:r>
              <a:rPr lang="en-US" altLang="en-US" smtClean="0">
                <a:latin typeface="Arial" pitchFamily="34" charset="0"/>
              </a:rPr>
              <a:t> </a:t>
            </a:r>
          </a:p>
        </p:txBody>
      </p:sp>
      <p:sp>
        <p:nvSpPr>
          <p:cNvPr id="73731" name="Text Box 20"/>
          <p:cNvSpPr txBox="1">
            <a:spLocks noChangeArrowheads="1"/>
          </p:cNvSpPr>
          <p:nvPr/>
        </p:nvSpPr>
        <p:spPr bwMode="auto">
          <a:xfrm>
            <a:off x="304800" y="4095750"/>
            <a:ext cx="84582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lnSpc>
                <a:spcPct val="80000"/>
              </a:lnSpc>
              <a:spcBef>
                <a:spcPct val="50000"/>
              </a:spcBef>
            </a:pPr>
            <a:r>
              <a:rPr lang="en-US" altLang="en-US" sz="3200">
                <a:latin typeface="Arial" pitchFamily="34" charset="0"/>
                <a:cs typeface="Arial" pitchFamily="34" charset="0"/>
              </a:rPr>
              <a:t>Bargaining with dovish interests in state A</a:t>
            </a:r>
          </a:p>
        </p:txBody>
      </p:sp>
      <p:pic>
        <p:nvPicPr>
          <p:cNvPr id="73732" name="Picture 1" descr="A green line with two endpoints. The line is separated almost at the middle by a division line, and the area around the division is red. There is slightly more red area on the portion to the left of the division line.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6475" y="2286000"/>
            <a:ext cx="669290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eaLnBrk="1" hangingPunct="1"/>
            <a:r>
              <a:rPr lang="en-US" altLang="en-US" smtClean="0">
                <a:latin typeface="Arial" pitchFamily="34" charset="0"/>
              </a:rPr>
              <a:t>Hawks and Doves</a:t>
            </a:r>
          </a:p>
        </p:txBody>
      </p:sp>
      <p:sp>
        <p:nvSpPr>
          <p:cNvPr id="75778" name="Content Placeholder 3"/>
          <p:cNvSpPr>
            <a:spLocks noGrp="1"/>
          </p:cNvSpPr>
          <p:nvPr>
            <p:ph idx="1"/>
          </p:nvPr>
        </p:nvSpPr>
        <p:spPr>
          <a:xfrm>
            <a:off x="444500" y="2576513"/>
            <a:ext cx="8229600" cy="2584450"/>
          </a:xfrm>
        </p:spPr>
        <p:txBody>
          <a:bodyPr/>
          <a:lstStyle/>
          <a:p>
            <a:pPr eaLnBrk="1" hangingPunct="1">
              <a:buFont typeface="Arial" pitchFamily="34" charset="0"/>
              <a:buNone/>
            </a:pPr>
            <a:r>
              <a:rPr lang="en-US" altLang="en-US" smtClean="0">
                <a:latin typeface="Arial" pitchFamily="34" charset="0"/>
              </a:rPr>
              <a:t> </a:t>
            </a:r>
          </a:p>
        </p:txBody>
      </p:sp>
      <p:sp>
        <p:nvSpPr>
          <p:cNvPr id="75779" name="Text Box 20"/>
          <p:cNvSpPr txBox="1">
            <a:spLocks noChangeArrowheads="1"/>
          </p:cNvSpPr>
          <p:nvPr/>
        </p:nvSpPr>
        <p:spPr bwMode="auto">
          <a:xfrm>
            <a:off x="304800" y="4095750"/>
            <a:ext cx="84582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lnSpc>
                <a:spcPct val="80000"/>
              </a:lnSpc>
              <a:spcBef>
                <a:spcPct val="50000"/>
              </a:spcBef>
            </a:pPr>
            <a:r>
              <a:rPr lang="en-US" altLang="en-US" sz="3200">
                <a:latin typeface="Arial" pitchFamily="34" charset="0"/>
                <a:cs typeface="Arial" pitchFamily="34" charset="0"/>
              </a:rPr>
              <a:t>Bargaining with hawkish interests in state A</a:t>
            </a:r>
          </a:p>
        </p:txBody>
      </p:sp>
      <p:pic>
        <p:nvPicPr>
          <p:cNvPr id="75780" name="Picture 3" descr="A green line with two endpoints. The line is separated almost at the middle by a division line, and the area around the division is red. There is slightly more red area on the portion to the right of the division lin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6475" y="2286000"/>
            <a:ext cx="669290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eaLnBrk="1" hangingPunct="1"/>
            <a:r>
              <a:rPr lang="en-US" altLang="en-US" smtClean="0">
                <a:latin typeface="Arial" pitchFamily="34" charset="0"/>
              </a:rPr>
              <a:t>Hawks and Doves</a:t>
            </a:r>
          </a:p>
        </p:txBody>
      </p:sp>
      <p:pic>
        <p:nvPicPr>
          <p:cNvPr id="77826" name="Content Placeholder 4" descr="An infographic titled, &quot;Domestic and International Bargaining&quot;. In the top panel, State A is led by a dovish government and considers the costs of war to be high relative to the value of the good in dispute. In the lower panel, State A is led by a hawkish government and sees the costs of war as less significant, placing more value on the good in dispute. Under hawkish leaders, State A is more likely to challenge the status quo, but a bargaining range still exists."/>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54213" y="1346200"/>
            <a:ext cx="5235575" cy="5262563"/>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altLang="en-US" smtClean="0">
                <a:latin typeface="Arial" pitchFamily="34" charset="0"/>
              </a:rPr>
              <a:t>Domestic Groups and War</a:t>
            </a:r>
          </a:p>
        </p:txBody>
      </p:sp>
      <p:pic>
        <p:nvPicPr>
          <p:cNvPr id="79874" name="Content Placeholder 4" descr="Here, a banner by Guatemala’s General Confederation of Workers hangs in front of a United Fruit hiring hall. The source for this is as follows: Bettmann/Corbis."/>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49350" y="1358900"/>
            <a:ext cx="6845300" cy="5249863"/>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altLang="en-US" smtClean="0">
                <a:latin typeface="Arial" pitchFamily="34" charset="0"/>
              </a:rPr>
              <a:t>Domestic Politics and War</a:t>
            </a:r>
          </a:p>
        </p:txBody>
      </p:sp>
      <p:sp>
        <p:nvSpPr>
          <p:cNvPr id="73731" name="Content Placeholder 2"/>
          <p:cNvSpPr>
            <a:spLocks noGrp="1"/>
          </p:cNvSpPr>
          <p:nvPr>
            <p:ph idx="1"/>
          </p:nvPr>
        </p:nvSpPr>
        <p:spPr>
          <a:xfrm>
            <a:off x="457200" y="1712913"/>
            <a:ext cx="8229600" cy="4895850"/>
          </a:xfrm>
        </p:spPr>
        <p:txBody>
          <a:bodyPr/>
          <a:lstStyle/>
          <a:p>
            <a:pPr marL="742950" indent="-742950" eaLnBrk="1" hangingPunct="1">
              <a:buFont typeface="+mj-lt"/>
              <a:buAutoNum type="arabicPeriod"/>
              <a:defRPr/>
            </a:pPr>
            <a:r>
              <a:rPr lang="en-US" dirty="0" smtClean="0">
                <a:solidFill>
                  <a:schemeClr val="accent1">
                    <a:lumMod val="40000"/>
                    <a:lumOff val="60000"/>
                  </a:schemeClr>
                </a:solidFill>
              </a:rPr>
              <a:t>War Model Review </a:t>
            </a:r>
          </a:p>
          <a:p>
            <a:pPr marL="742950" indent="-742950" eaLnBrk="1" hangingPunct="1">
              <a:buFont typeface="+mj-lt"/>
              <a:buAutoNum type="arabicPeriod"/>
              <a:defRPr/>
            </a:pPr>
            <a:r>
              <a:rPr lang="en-US" dirty="0" smtClean="0">
                <a:solidFill>
                  <a:schemeClr val="accent1">
                    <a:lumMod val="40000"/>
                    <a:lumOff val="60000"/>
                  </a:schemeClr>
                </a:solidFill>
              </a:rPr>
              <a:t>Domestic Politics and War</a:t>
            </a:r>
          </a:p>
          <a:p>
            <a:pPr marL="742950" indent="-742950" eaLnBrk="1" hangingPunct="1">
              <a:buFont typeface="+mj-lt"/>
              <a:buAutoNum type="arabicPeriod"/>
              <a:defRPr/>
            </a:pPr>
            <a:r>
              <a:rPr lang="en-US" dirty="0" smtClean="0"/>
              <a:t>Institutions and War</a:t>
            </a:r>
          </a:p>
          <a:p>
            <a:pPr marL="742950" indent="-742950" eaLnBrk="1" hangingPunct="1">
              <a:buFont typeface="+mj-lt"/>
              <a:buAutoNum type="arabicPeriod"/>
              <a:defRPr/>
            </a:pP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p:txBody>
          <a:bodyPr/>
          <a:lstStyle/>
          <a:p>
            <a:pPr eaLnBrk="1" hangingPunct="1"/>
            <a:r>
              <a:rPr lang="en-US" altLang="en-US" smtClean="0">
                <a:latin typeface="Arial" pitchFamily="34" charset="0"/>
              </a:rPr>
              <a:t>Institutions and War</a:t>
            </a:r>
          </a:p>
        </p:txBody>
      </p:sp>
      <p:pic>
        <p:nvPicPr>
          <p:cNvPr id="83970" name="Content Placeholder 4" descr="This map shows the type of government in each country at the start of 2013. While democracy can be found on every continent, it is widespread in the Americas and Europe, present in parts of Asia, and scarce in Africa and the Middle East. Monarchies and military regions are quite rare, while most autocratic regimes have limited multiparty competition. The regime types listed on the map are: democracy, single party autocracy, multiparty autocracy, military, and monarchy. All of North and South America are democracy, with the exception of Cuba, Haiti, and Venezuela. Cuba is a single party autocracy while Haiti and Venezuela are a multiparty autocracy. The countries in Europe are all democracies except for Bosnia which was a multiparty autocracy. Most of the countries in Africa are a multiparty autocracy, with a few countries being democracies, military, single party autocracies, and monarchies. The Middle Eastern countries have varying regime types. The regime types present in Asia are democracy, single party autocracy, and multiparty autocracy. Russia is a multiparty autocracy. Australia and the areas around it are democracies, with the exception of Fiji which is a military regime. The source for this is as follows: Map source: Beatriz Magaloni, Jonathan Chu, and Eric Min. Autocracies of the World, 1950-2012, Version 1.0, Dataset, Stanford University, 2013. For more information on this dataset, see http://cddrl.fsi.stanford.edu/ povgov/research/autocracies_of_the_world_ dataset (accessed 01/20/1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7800" y="1371600"/>
            <a:ext cx="8728075" cy="4906963"/>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pPr eaLnBrk="1" hangingPunct="1"/>
            <a:r>
              <a:rPr lang="en-US" altLang="en-US" smtClean="0">
                <a:latin typeface="Arial" pitchFamily="34" charset="0"/>
              </a:rPr>
              <a:t>Institutions and War</a:t>
            </a:r>
          </a:p>
        </p:txBody>
      </p:sp>
      <p:sp>
        <p:nvSpPr>
          <p:cNvPr id="86018" name="Content Placeholder 2"/>
          <p:cNvSpPr>
            <a:spLocks noGrp="1"/>
          </p:cNvSpPr>
          <p:nvPr>
            <p:ph idx="1"/>
          </p:nvPr>
        </p:nvSpPr>
        <p:spPr>
          <a:xfrm>
            <a:off x="457200" y="1712913"/>
            <a:ext cx="8229600" cy="4895850"/>
          </a:xfrm>
        </p:spPr>
        <p:txBody>
          <a:bodyPr/>
          <a:lstStyle/>
          <a:p>
            <a:pPr eaLnBrk="1" hangingPunct="1"/>
            <a:r>
              <a:rPr lang="en-US" altLang="en-US" smtClean="0">
                <a:latin typeface="Arial" pitchFamily="34" charset="0"/>
              </a:rPr>
              <a:t>Are democracies less prone to go to war?</a:t>
            </a:r>
          </a:p>
          <a:p>
            <a:pPr eaLnBrk="1" hangingPunct="1"/>
            <a:r>
              <a:rPr lang="en-US" altLang="en-US" smtClean="0">
                <a:latin typeface="Arial" pitchFamily="34" charset="0"/>
              </a:rPr>
              <a:t>Features of democracies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altLang="en-US" smtClean="0">
                <a:latin typeface="Arial" pitchFamily="34" charset="0"/>
              </a:rPr>
              <a:t>Institutions and War</a:t>
            </a:r>
          </a:p>
        </p:txBody>
      </p:sp>
      <p:pic>
        <p:nvPicPr>
          <p:cNvPr id="88066" name="Content Placeholder 5" descr="Policy making in democratic states, like Germany, often involves public and legislative debate, resulting in a more open and observable process. This greater transparency makes it easier for other states to accurately assess the democratic state’s capabilities and resolve. Here, a woman is presenting in front of a group of people. The source for this is as follows: Andreas Meichsner/ Reuters/ Corbis."/>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884488" y="1285875"/>
            <a:ext cx="3375025" cy="5322888"/>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3"/>
          <p:cNvSpPr>
            <a:spLocks noGrp="1"/>
          </p:cNvSpPr>
          <p:nvPr>
            <p:ph type="title"/>
          </p:nvPr>
        </p:nvSpPr>
        <p:spPr/>
        <p:txBody>
          <a:bodyPr/>
          <a:lstStyle/>
          <a:p>
            <a:pPr eaLnBrk="1" hangingPunct="1"/>
            <a:r>
              <a:rPr lang="en-US" altLang="en-US" smtClean="0">
                <a:latin typeface="Arial" pitchFamily="34" charset="0"/>
              </a:rPr>
              <a:t>Institutions and War</a:t>
            </a:r>
          </a:p>
        </p:txBody>
      </p:sp>
      <p:pic>
        <p:nvPicPr>
          <p:cNvPr id="90114" name="Content Placeholder 5" descr="In 2014, thousands of protesters in London let their government know how they felt about renewing military engagement in Iraq. The source for this is as follows: Press Association via AP Images."/>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560388" y="1358900"/>
            <a:ext cx="8023225" cy="5249863"/>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altLang="en-US" smtClean="0">
                <a:latin typeface="Arial" pitchFamily="34" charset="0"/>
              </a:rPr>
              <a:t>Institutions and War</a:t>
            </a:r>
          </a:p>
        </p:txBody>
      </p:sp>
      <p:pic>
        <p:nvPicPr>
          <p:cNvPr id="92162" name="Content Placeholder 4" descr="A line and bar graph titled, &quot;The Spread of Democracy, 1800-2013&quot;. The number of democracies and the percent of democratic have a direct relationship with each other, as one increases so does the other. The percent of democratic fluctuated between 0 to 15 percent from 1800 to 1860. It then began to rise to 30 percent in 1880. From 1880 to 1900 it fluctuated between 20 and 40 percent. The percent of democratic rose to around 68 percent in 1920. From 1920 to 1940 the percent of democratic decreased sharply down to between 20 and 30 percent. After 1940 it began to increase again to around 60 percent in 1960. From 1960 it steadily decreased down between 40 to 50 percent in 1980. After 1980 the percent of democratic increased sharply, reaching between 80 and 90 percent in the year 2000. From 2000, it rose to 50 percent in 2013. The number of democracies fluctuated between 0 and 30 from 1800 to 1940. After 1940 the number of democracies began to increase over the years, having a sharp increase between the years 1980 and 2000. In the year 2000 the number of democracies was between 70 and 80. In 2013 the number increased to between 90 and 100. The source for this is as follows: Monty G. Marshall, Keith Jaggers, and Ted Robert Gurr, &quot;Polity IV Project: Political Regime Characteristics and Transitions, 1800-2013,&quot; www.systemicpeace.org/polity/polity4.htm (accessed 01/20/1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1865313"/>
            <a:ext cx="8229600" cy="4237037"/>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pPr eaLnBrk="1" hangingPunct="1"/>
            <a:r>
              <a:rPr lang="en-US" altLang="en-US" smtClean="0">
                <a:latin typeface="Arial" pitchFamily="34" charset="0"/>
              </a:rPr>
              <a:t>Institutions and War</a:t>
            </a:r>
          </a:p>
        </p:txBody>
      </p:sp>
      <p:pic>
        <p:nvPicPr>
          <p:cNvPr id="94210" name="Content Placeholder 5" descr="The president of Zimbabwe, Robert Mugabe, giving a speech. The source for this is as follows: AP Photo/Tsvangirayi Mukwazhi."/>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14388" y="1358900"/>
            <a:ext cx="7515225" cy="5249863"/>
          </a:xfr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lstStyle/>
          <a:p>
            <a:pPr eaLnBrk="1" hangingPunct="1"/>
            <a:r>
              <a:rPr lang="en-US" altLang="en-US" smtClean="0">
                <a:latin typeface="Arial" pitchFamily="34" charset="0"/>
              </a:rPr>
              <a:t>Summing Up</a:t>
            </a:r>
          </a:p>
        </p:txBody>
      </p:sp>
      <p:sp>
        <p:nvSpPr>
          <p:cNvPr id="96258" name="Content Placeholder 2"/>
          <p:cNvSpPr>
            <a:spLocks noGrp="1"/>
          </p:cNvSpPr>
          <p:nvPr>
            <p:ph idx="1"/>
          </p:nvPr>
        </p:nvSpPr>
        <p:spPr>
          <a:xfrm>
            <a:off x="457200" y="1712913"/>
            <a:ext cx="8229600" cy="4895850"/>
          </a:xfrm>
        </p:spPr>
        <p:txBody>
          <a:bodyPr/>
          <a:lstStyle/>
          <a:p>
            <a:pPr eaLnBrk="1" hangingPunct="1"/>
            <a:r>
              <a:rPr lang="en-US" altLang="en-US" sz="2800" smtClean="0">
                <a:latin typeface="Arial" pitchFamily="34" charset="0"/>
              </a:rPr>
              <a:t>Some domestic actors may see benefits from war and expect to bear few costs.</a:t>
            </a:r>
          </a:p>
          <a:p>
            <a:pPr eaLnBrk="1" hangingPunct="1"/>
            <a:r>
              <a:rPr lang="en-US" altLang="en-US" sz="2800" smtClean="0">
                <a:latin typeface="Arial" pitchFamily="34" charset="0"/>
              </a:rPr>
              <a:t>These actors have institutional and organizational advantages that allow them to exert influence.</a:t>
            </a:r>
          </a:p>
          <a:p>
            <a:pPr eaLnBrk="1" hangingPunct="1"/>
            <a:r>
              <a:rPr lang="en-US" altLang="en-US" sz="2800" smtClean="0">
                <a:latin typeface="Arial" pitchFamily="34" charset="0"/>
              </a:rPr>
              <a:t>Hawkish interests are not sufficient to cause war on their own. </a:t>
            </a:r>
          </a:p>
          <a:p>
            <a:pPr eaLnBrk="1" hangingPunct="1"/>
            <a:r>
              <a:rPr lang="en-US" altLang="en-US" sz="2800" smtClean="0">
                <a:latin typeface="Arial" pitchFamily="34" charset="0"/>
              </a:rPr>
              <a:t>Free and fair elections, party competition, and free media can tamp down hawkish interests.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Content Placeholder 2"/>
          <p:cNvSpPr>
            <a:spLocks noGrp="1"/>
          </p:cNvSpPr>
          <p:nvPr>
            <p:ph idx="1"/>
          </p:nvPr>
        </p:nvSpPr>
        <p:spPr>
          <a:xfrm>
            <a:off x="457200" y="1712913"/>
            <a:ext cx="8229600" cy="4895850"/>
          </a:xfrm>
        </p:spPr>
        <p:txBody>
          <a:bodyPr/>
          <a:lstStyle/>
          <a:p>
            <a:pPr algn="ctr" eaLnBrk="1" hangingPunct="1"/>
            <a:r>
              <a:rPr lang="en-US" altLang="en-US" smtClean="0">
                <a:latin typeface="Arial" pitchFamily="34" charset="0"/>
              </a:rPr>
              <a:t>Additional art from the text follows this slide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5" name="Content Placeholder 3" descr="A woman wearing a head covering placing her vote inside of a box. The caption reads &quot;Should We Prefer a Friendly Dictator or a Hostile Democracy?&quot; The source for this is as follows: REUTERS/Mohamed Abd El Ghany."/>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42963" y="1371600"/>
            <a:ext cx="7458075" cy="5237163"/>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Content Placeholder 3" descr="Mohamed Morsi, an Egyptian politician, giving a speech. The caption reads &quot;Should We Prefer a Friendly Dictator or a Hostile Democracy?&quot; The source for this is as follows: AP Photo/Fredrik Persson."/>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347913" y="1335088"/>
            <a:ext cx="4448175" cy="5273675"/>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1" name="Content Placeholder 3" descr="An artillery regiment. Four men are setting it up to launch. The source for this is as follows: Arko Datta/AFP/Getty Images."/>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1528763"/>
            <a:ext cx="8229600" cy="4984750"/>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WORLDPOL3 Sample">
  <a:themeElements>
    <a:clrScheme name="Kollman Colors">
      <a:dk1>
        <a:sysClr val="windowText" lastClr="000000"/>
      </a:dk1>
      <a:lt1>
        <a:sysClr val="window" lastClr="FFFFFF"/>
      </a:lt1>
      <a:dk2>
        <a:srgbClr val="1F497D"/>
      </a:dk2>
      <a:lt2>
        <a:srgbClr val="EEECE1"/>
      </a:lt2>
      <a:accent1>
        <a:srgbClr val="4F81BD"/>
      </a:accent1>
      <a:accent2>
        <a:srgbClr val="C0290B"/>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WORLDPOL3 Sample</Template>
  <TotalTime>7835</TotalTime>
  <Words>2529</Words>
  <Application>Microsoft Office PowerPoint</Application>
  <PresentationFormat>On-screen Show (4:3)</PresentationFormat>
  <Paragraphs>266</Paragraphs>
  <Slides>50</Slides>
  <Notes>47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MS PGothic</vt:lpstr>
      <vt:lpstr>MS PGothic</vt:lpstr>
      <vt:lpstr>Arial</vt:lpstr>
      <vt:lpstr>Calibri</vt:lpstr>
      <vt:lpstr>Helvetica Neue</vt:lpstr>
      <vt:lpstr>Helvetica Neue Medium</vt:lpstr>
      <vt:lpstr>Times</vt:lpstr>
      <vt:lpstr>Verdana</vt:lpstr>
      <vt:lpstr>WORLDPOL3 Sample</vt:lpstr>
      <vt:lpstr>PowerPoint Presentation</vt:lpstr>
      <vt:lpstr>Domestic Politics and War</vt:lpstr>
      <vt:lpstr>Domestic Politics and War</vt:lpstr>
      <vt:lpstr>Domestic Politics and War</vt:lpstr>
      <vt:lpstr>War Model Review</vt:lpstr>
      <vt:lpstr>War as Outcome of a Failed Bargain</vt:lpstr>
      <vt:lpstr>War as Outcome of a Failed Bargain: A Model of War</vt:lpstr>
      <vt:lpstr>A Model of War</vt:lpstr>
      <vt:lpstr> A Model of War </vt:lpstr>
      <vt:lpstr>A Model of War</vt:lpstr>
      <vt:lpstr>A Model of War </vt:lpstr>
      <vt:lpstr>A Model of War </vt:lpstr>
      <vt:lpstr>A Model of War</vt:lpstr>
      <vt:lpstr>A Model of War</vt:lpstr>
      <vt:lpstr>A Model of War </vt:lpstr>
      <vt:lpstr>Domestic Politics and War</vt:lpstr>
      <vt:lpstr>Domestic Politics and War</vt:lpstr>
      <vt:lpstr>Domestic Politics and War</vt:lpstr>
      <vt:lpstr>Domestic Politics and War</vt:lpstr>
      <vt:lpstr>Domestic Politics and War</vt:lpstr>
      <vt:lpstr>Domestic Politics and War</vt:lpstr>
      <vt:lpstr>Leaders and War</vt:lpstr>
      <vt:lpstr>Leaders and War</vt:lpstr>
      <vt:lpstr>Leaders and War</vt:lpstr>
      <vt:lpstr>Leaders and War</vt:lpstr>
      <vt:lpstr>Leaders and War</vt:lpstr>
      <vt:lpstr>Leaders and War</vt:lpstr>
      <vt:lpstr>Leaders and War</vt:lpstr>
      <vt:lpstr>Leaders and War</vt:lpstr>
      <vt:lpstr>Domestic Groups and War</vt:lpstr>
      <vt:lpstr>Domestic Groups and War</vt:lpstr>
      <vt:lpstr>Domestic Groups and War</vt:lpstr>
      <vt:lpstr>Domestic Groups and War</vt:lpstr>
      <vt:lpstr>Hawks and Doves</vt:lpstr>
      <vt:lpstr>Hawks and Doves</vt:lpstr>
      <vt:lpstr>Hawks and Doves</vt:lpstr>
      <vt:lpstr>Hawks and Doves</vt:lpstr>
      <vt:lpstr>Domestic Groups and War</vt:lpstr>
      <vt:lpstr>Domestic Politics and War</vt:lpstr>
      <vt:lpstr>Institutions and War</vt:lpstr>
      <vt:lpstr>Institutions and War</vt:lpstr>
      <vt:lpstr>Institutions and War</vt:lpstr>
      <vt:lpstr>Institutions and War</vt:lpstr>
      <vt:lpstr>Institutions and War</vt:lpstr>
      <vt:lpstr>Institutions and War</vt:lpstr>
      <vt:lpstr>Summing Up</vt:lpstr>
      <vt:lpstr>PowerPoint Presentation</vt:lpstr>
      <vt:lpstr>PowerPoint Presentation</vt:lpstr>
      <vt:lpstr>PowerPoint Presentation</vt:lpstr>
      <vt:lpstr>PowerPoint Presentation</vt:lpstr>
    </vt:vector>
  </TitlesOfParts>
  <Company>W.W.Norton &amp;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FEDERALISM</dc:title>
  <dc:creator>Peter Lesser</dc:creator>
  <cp:lastModifiedBy>Allen, Lora-Beth K</cp:lastModifiedBy>
  <cp:revision>259</cp:revision>
  <dcterms:created xsi:type="dcterms:W3CDTF">2012-09-03T15:25:22Z</dcterms:created>
  <dcterms:modified xsi:type="dcterms:W3CDTF">2016-01-19T21:48:45Z</dcterms:modified>
</cp:coreProperties>
</file>